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charts/style2.xml" ContentType="application/vnd.ms-office.chartstyl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charts/colors4.xml" ContentType="application/vnd.ms-office.chartcolorstyle+xml"/>
  <Default Extension="rels" ContentType="application/vnd.openxmlformats-package.relationships+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charts/colors2.xml" ContentType="application/vnd.ms-office.chartcolorstyl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notesSlides/notesSlide10.xml" ContentType="application/vnd.openxmlformats-officedocument.presentationml.notesSlide+xml"/>
  <Override PartName="/ppt/charts/style5.xml" ContentType="application/vnd.ms-office.chartstyl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docProps/core.xml" ContentType="application/vnd.openxmlformats-package.core-properties+xml"/>
  <Override PartName="/ppt/charts/style4.xml" ContentType="application/vnd.ms-office.chartstyle+xml"/>
  <Override PartName="/ppt/charts/style3.xml" ContentType="application/vnd.ms-office.chartstyle+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charts/style1.xml" ContentType="application/vnd.ms-office.chartstyl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Default Extension="jpeg" ContentType="image/jpeg"/>
  <Override PartName="/ppt/charts/colors5.xml" ContentType="application/vnd.ms-office.chartcolorstyl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charts/colors3.xml" ContentType="application/vnd.ms-office.chartcolorstyle+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charts/colors1.xml" ContentType="application/vnd.ms-office.chartcolor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4"/>
  </p:notesMasterIdLst>
  <p:sldIdLst>
    <p:sldId id="256" r:id="rId2"/>
    <p:sldId id="259" r:id="rId3"/>
    <p:sldId id="260" r:id="rId4"/>
    <p:sldId id="261" r:id="rId5"/>
    <p:sldId id="262" r:id="rId6"/>
    <p:sldId id="263" r:id="rId7"/>
    <p:sldId id="265" r:id="rId8"/>
    <p:sldId id="264" r:id="rId9"/>
    <p:sldId id="266" r:id="rId10"/>
    <p:sldId id="267" r:id="rId11"/>
    <p:sldId id="268" r:id="rId12"/>
    <p:sldId id="269" r:id="rId13"/>
    <p:sldId id="270" r:id="rId14"/>
    <p:sldId id="271" r:id="rId15"/>
    <p:sldId id="272" r:id="rId16"/>
    <p:sldId id="273" r:id="rId17"/>
    <p:sldId id="274" r:id="rId18"/>
    <p:sldId id="275" r:id="rId19"/>
    <p:sldId id="276" r:id="rId20"/>
    <p:sldId id="277" r:id="rId21"/>
    <p:sldId id="278" r:id="rId22"/>
    <p:sldId id="257"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4A7D6"/>
    <a:srgbClr val="9999FF"/>
    <a:srgbClr val="CC99FF"/>
    <a:srgbClr val="C3D69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4997" autoAdjust="0"/>
    <p:restoredTop sz="94660"/>
  </p:normalViewPr>
  <p:slideViewPr>
    <p:cSldViewPr snapToGrid="0">
      <p:cViewPr varScale="1">
        <p:scale>
          <a:sx n="51" d="100"/>
          <a:sy n="51" d="100"/>
        </p:scale>
        <p:origin x="-763" y="-82"/>
      </p:cViewPr>
      <p:guideLst>
        <p:guide orient="horz" pos="2160"/>
        <p:guide pos="384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oleObject" Target="Book1" TargetMode="External"/></Relationships>
</file>

<file path=ppt/charts/_rels/chart2.xml.rels><?xml version="1.0" encoding="UTF-8" standalone="yes"?>
<Relationships xmlns="http://schemas.openxmlformats.org/package/2006/relationships"><Relationship Id="rId3" Type="http://schemas.microsoft.com/office/2011/relationships/chartStyle" Target="style2.xml"/><Relationship Id="rId2" Type="http://schemas.microsoft.com/office/2011/relationships/chartColorStyle" Target="colors2.xml"/><Relationship Id="rId1" Type="http://schemas.openxmlformats.org/officeDocument/2006/relationships/oleObject" Target="file:///C:\Users\Jonathans\Desktop\KKGI%20Projection%20Calculations.xlsx" TargetMode="External"/></Relationships>
</file>

<file path=ppt/charts/_rels/chart3.xml.rels><?xml version="1.0" encoding="UTF-8" standalone="yes"?>
<Relationships xmlns="http://schemas.openxmlformats.org/package/2006/relationships"><Relationship Id="rId3" Type="http://schemas.microsoft.com/office/2011/relationships/chartStyle" Target="style3.xml"/><Relationship Id="rId2" Type="http://schemas.microsoft.com/office/2011/relationships/chartColorStyle" Target="colors3.xml"/><Relationship Id="rId1" Type="http://schemas.openxmlformats.org/officeDocument/2006/relationships/oleObject" Target="file:///C:\Users\Jonathans\Desktop\KKGI%20Projection%20Calculations.xlsx" TargetMode="External"/></Relationships>
</file>

<file path=ppt/charts/_rels/chart4.xml.rels><?xml version="1.0" encoding="UTF-8" standalone="yes"?>
<Relationships xmlns="http://schemas.openxmlformats.org/package/2006/relationships"><Relationship Id="rId3" Type="http://schemas.microsoft.com/office/2011/relationships/chartStyle" Target="style4.xml"/><Relationship Id="rId2" Type="http://schemas.microsoft.com/office/2011/relationships/chartColorStyle" Target="colors4.xml"/><Relationship Id="rId1" Type="http://schemas.openxmlformats.org/officeDocument/2006/relationships/oleObject" Target="file:///C:\Users\Jonathans\Desktop\KKGI%20Projection%20Calculations.xlsx" TargetMode="External"/></Relationships>
</file>

<file path=ppt/charts/_rels/chart5.xml.rels><?xml version="1.0" encoding="UTF-8" standalone="yes"?>
<Relationships xmlns="http://schemas.openxmlformats.org/package/2006/relationships"><Relationship Id="rId3" Type="http://schemas.microsoft.com/office/2011/relationships/chartStyle" Target="style5.xml"/><Relationship Id="rId2" Type="http://schemas.microsoft.com/office/2011/relationships/chartColorStyle" Target="colors5.xml"/><Relationship Id="rId1" Type="http://schemas.openxmlformats.org/officeDocument/2006/relationships/oleObject" Target="file:///C:\Users\Jonathans\Desktop\RAIN%20Calc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lang val="en-US"/>
  <c:chart>
    <c:autoTitleDeleted val="1"/>
    <c:plotArea>
      <c:layout/>
      <c:barChart>
        <c:barDir val="col"/>
        <c:grouping val="clustered"/>
        <c:ser>
          <c:idx val="0"/>
          <c:order val="0"/>
          <c:tx>
            <c:strRef>
              <c:f>Sheet1!$A$2</c:f>
              <c:strCache>
                <c:ptCount val="1"/>
                <c:pt idx="0">
                  <c:v>Production</c:v>
                </c:pt>
              </c:strCache>
            </c:strRef>
          </c:tx>
          <c:spPr>
            <a:solidFill>
              <a:schemeClr val="accent1"/>
            </a:solidFill>
            <a:ln w="12700">
              <a:solidFill>
                <a:schemeClr val="tx1">
                  <a:lumMod val="65000"/>
                  <a:lumOff val="35000"/>
                  <a:alpha val="98000"/>
                </a:schemeClr>
              </a:solidFill>
            </a:ln>
            <a:effectLst/>
          </c:spPr>
          <c:dPt>
            <c:idx val="9"/>
            <c:spPr>
              <a:solidFill>
                <a:schemeClr val="accent4"/>
              </a:solidFill>
              <a:ln w="12700">
                <a:solidFill>
                  <a:schemeClr val="tx1">
                    <a:lumMod val="65000"/>
                    <a:lumOff val="35000"/>
                    <a:alpha val="98000"/>
                  </a:schemeClr>
                </a:solidFill>
              </a:ln>
              <a:effectLst/>
            </c:spPr>
            <c:extLst xmlns:c16r2="http://schemas.microsoft.com/office/drawing/2015/06/chart">
              <c:ext xmlns:c16="http://schemas.microsoft.com/office/drawing/2014/chart" uri="{C3380CC4-5D6E-409C-BE32-E72D297353CC}">
                <c16:uniqueId val="{00000000-A1A6-4664-A486-3D5AAD37722D}"/>
              </c:ext>
            </c:extLst>
          </c:dPt>
          <c:cat>
            <c:strRef>
              <c:f>Sheet1!$B$1:$K$1</c:f>
              <c:strCache>
                <c:ptCount val="10"/>
                <c:pt idx="0">
                  <c:v>FY 08</c:v>
                </c:pt>
                <c:pt idx="1">
                  <c:v>FY 09</c:v>
                </c:pt>
                <c:pt idx="2">
                  <c:v>FY 10</c:v>
                </c:pt>
                <c:pt idx="3">
                  <c:v>FY 11</c:v>
                </c:pt>
                <c:pt idx="4">
                  <c:v>FY 12</c:v>
                </c:pt>
                <c:pt idx="5">
                  <c:v>FY 13</c:v>
                </c:pt>
                <c:pt idx="6">
                  <c:v>FY 14</c:v>
                </c:pt>
                <c:pt idx="7">
                  <c:v>FY 15</c:v>
                </c:pt>
                <c:pt idx="8">
                  <c:v>FY 16</c:v>
                </c:pt>
                <c:pt idx="9">
                  <c:v>FY 17 Target</c:v>
                </c:pt>
              </c:strCache>
            </c:strRef>
          </c:cat>
          <c:val>
            <c:numRef>
              <c:f>Sheet1!$B$2:$K$2</c:f>
              <c:numCache>
                <c:formatCode>General</c:formatCode>
                <c:ptCount val="10"/>
                <c:pt idx="0">
                  <c:v>773</c:v>
                </c:pt>
                <c:pt idx="1">
                  <c:v>1008</c:v>
                </c:pt>
                <c:pt idx="2">
                  <c:v>2249</c:v>
                </c:pt>
                <c:pt idx="3">
                  <c:v>4222</c:v>
                </c:pt>
                <c:pt idx="4">
                  <c:v>4186</c:v>
                </c:pt>
                <c:pt idx="5">
                  <c:v>4158</c:v>
                </c:pt>
                <c:pt idx="6">
                  <c:v>3418</c:v>
                </c:pt>
                <c:pt idx="7">
                  <c:v>3167</c:v>
                </c:pt>
                <c:pt idx="8">
                  <c:v>3182</c:v>
                </c:pt>
                <c:pt idx="9">
                  <c:v>4000</c:v>
                </c:pt>
              </c:numCache>
            </c:numRef>
          </c:val>
          <c:extLst xmlns:c16r2="http://schemas.microsoft.com/office/drawing/2015/06/chart">
            <c:ext xmlns:c16="http://schemas.microsoft.com/office/drawing/2014/chart" uri="{C3380CC4-5D6E-409C-BE32-E72D297353CC}">
              <c16:uniqueId val="{00000000-1BE7-4F36-96BA-4CEFC227CA45}"/>
            </c:ext>
          </c:extLst>
        </c:ser>
        <c:dLbls/>
        <c:gapWidth val="99"/>
        <c:overlap val="-17"/>
        <c:axId val="56963840"/>
        <c:axId val="56965376"/>
      </c:barChart>
      <c:catAx>
        <c:axId val="56963840"/>
        <c:scaling>
          <c:orientation val="minMax"/>
        </c:scaling>
        <c:axPos val="b"/>
        <c:numFmt formatCode="General" sourceLinked="1"/>
        <c:majorTickMark val="none"/>
        <c:tickLblPos val="nextTo"/>
        <c:spPr>
          <a:noFill/>
          <a:ln w="9525" cap="flat" cmpd="sng" algn="ctr">
            <a:no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6965376"/>
        <c:crosses val="autoZero"/>
        <c:auto val="1"/>
        <c:lblAlgn val="ctr"/>
        <c:lblOffset val="100"/>
      </c:catAx>
      <c:valAx>
        <c:axId val="56965376"/>
        <c:scaling>
          <c:orientation val="minMax"/>
        </c:scaling>
        <c:axPos val="l"/>
        <c:majorGridlines>
          <c:spPr>
            <a:ln w="9525" cap="flat" cmpd="sng" algn="ctr">
              <a:solidFill>
                <a:schemeClr val="tx1">
                  <a:lumMod val="65000"/>
                  <a:lumOff val="3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ID" sz="1200"/>
                  <a:t>Production</a:t>
                </a:r>
                <a:r>
                  <a:rPr lang="en-ID" sz="1200" baseline="0"/>
                  <a:t> ('000 MT)</a:t>
                </a:r>
                <a:endParaRPr lang="en-ID" sz="1200"/>
              </a:p>
            </c:rich>
          </c:tx>
          <c:layout/>
          <c:spPr>
            <a:noFill/>
            <a:ln>
              <a:noFill/>
            </a:ln>
            <a:effectLst/>
          </c:spPr>
        </c:title>
        <c:numFmt formatCode="General" sourceLinked="1"/>
        <c:maj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56963840"/>
        <c:crosses val="autoZero"/>
        <c:crossBetween val="between"/>
      </c:valAx>
      <c:dTable>
        <c:showHorzBorder val="1"/>
        <c:showVertBorder val="1"/>
        <c:showOutline val="1"/>
        <c:showKeys val="1"/>
        <c:spPr>
          <a:noFill/>
          <a:ln w="9525" cap="flat" cmpd="sng" algn="ctr">
            <a:solidFill>
              <a:schemeClr val="tx1">
                <a:lumMod val="65000"/>
                <a:lumOff val="35000"/>
              </a:schemeClr>
            </a:solidFill>
            <a:round/>
          </a:ln>
          <a:effectLst/>
        </c:spPr>
        <c:txPr>
          <a:bodyPr rot="0" spcFirstLastPara="1" vertOverflow="ellipsis" vert="horz" wrap="square" anchor="ctr" anchorCtr="1"/>
          <a:lstStyle/>
          <a:p>
            <a:pPr rtl="0">
              <a:defRPr sz="1400"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plotVisOnly val="1"/>
    <c:dispBlanksAs val="gap"/>
  </c:chart>
  <c:spPr>
    <a:solidFill>
      <a:srgbClr val="C3D690"/>
    </a:solidFill>
    <a:ln w="9525" cap="flat" cmpd="sng" algn="ctr">
      <a:noFill/>
      <a:round/>
    </a:ln>
    <a:effectLst/>
  </c:spPr>
  <c:txPr>
    <a:bodyPr/>
    <a:lstStyle/>
    <a:p>
      <a:pPr>
        <a:defRPr/>
      </a:pPr>
      <a:endParaRPr lang="en-US"/>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lang val="en-US"/>
  <c:chart>
    <c:autoTitleDeleted val="1"/>
    <c:plotArea>
      <c:layout/>
      <c:barChart>
        <c:barDir val="col"/>
        <c:grouping val="clustered"/>
        <c:ser>
          <c:idx val="0"/>
          <c:order val="0"/>
          <c:tx>
            <c:strRef>
              <c:f>Sheet3!$A$2</c:f>
              <c:strCache>
                <c:ptCount val="1"/>
                <c:pt idx="0">
                  <c:v>Production Volume</c:v>
                </c:pt>
              </c:strCache>
            </c:strRef>
          </c:tx>
          <c:spPr>
            <a:solidFill>
              <a:schemeClr val="accent1"/>
            </a:solidFill>
            <a:ln w="12700">
              <a:solidFill>
                <a:schemeClr val="tx1">
                  <a:lumMod val="65000"/>
                  <a:lumOff val="35000"/>
                  <a:alpha val="98000"/>
                </a:schemeClr>
              </a:solidFill>
            </a:ln>
            <a:effectLst/>
          </c:spPr>
          <c:dLbls>
            <c:dLbl>
              <c:idx val="0"/>
              <c:layout>
                <c:manualLayout>
                  <c:x val="-1.1727756117340725E-3"/>
                  <c:y val="-4.4388630498903764E-2"/>
                </c:manualLayout>
              </c:layout>
              <c:dLblPos val="outEnd"/>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05C1-484E-B933-87B02A8CAD40}"/>
                </c:ext>
              </c:extLst>
            </c:dLbl>
            <c:dLbl>
              <c:idx val="1"/>
              <c:layout>
                <c:manualLayout>
                  <c:x val="-1.1727756117340942E-3"/>
                  <c:y val="-6.2144082698465254E-2"/>
                </c:manualLayout>
              </c:layout>
              <c:dLblPos val="outEnd"/>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05C1-484E-B933-87B02A8CAD40}"/>
                </c:ext>
              </c:extLst>
            </c:dLbl>
            <c:dLbl>
              <c:idx val="2"/>
              <c:layout>
                <c:manualLayout>
                  <c:x val="-5.4024851431658562E-3"/>
                  <c:y val="-2.5445292620865121E-2"/>
                </c:manualLayout>
              </c:layout>
              <c:dLblPos val="outEnd"/>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4176-4371-88EB-FDF24B986854}"/>
                </c:ext>
              </c:extLst>
            </c:dLbl>
            <c:dLbl>
              <c:idx val="4"/>
              <c:layout>
                <c:manualLayout>
                  <c:x val="-2.3455512234681446E-3"/>
                  <c:y val="-3.9949767449013421E-2"/>
                </c:manualLayout>
              </c:layout>
              <c:dLblPos val="outEnd"/>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05C1-484E-B933-87B02A8CAD40}"/>
                </c:ext>
              </c:extLst>
            </c:dLbl>
            <c:dLbl>
              <c:idx val="7"/>
              <c:layout>
                <c:manualLayout>
                  <c:x val="-3.6016567621107039E-3"/>
                  <c:y val="-1.0905125408942206E-2"/>
                </c:manualLayout>
              </c:layout>
              <c:dLblPos val="outEnd"/>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4176-4371-88EB-FDF24B986854}"/>
                </c:ext>
              </c:extLst>
            </c:dLbl>
            <c:dLbl>
              <c:idx val="11"/>
              <c:layout>
                <c:manualLayout>
                  <c:x val="0"/>
                  <c:y val="-3.2715376226826687E-2"/>
                </c:manualLayout>
              </c:layout>
              <c:dLblPos val="outEnd"/>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4176-4371-88EB-FDF24B986854}"/>
                </c:ext>
              </c:extLst>
            </c:dLbl>
            <c:numFmt formatCode="0" sourceLinked="0"/>
            <c:spPr>
              <a:noFill/>
              <a:ln>
                <a:noFill/>
              </a:ln>
              <a:effectLst/>
            </c:spPr>
            <c:txPr>
              <a:bodyPr rot="0" spcFirstLastPara="1" vertOverflow="ellipsis" vert="horz" wrap="square" anchor="ctr" anchorCtr="1"/>
              <a:lstStyle/>
              <a:p>
                <a:pPr>
                  <a:defRPr sz="1400" b="1" i="0" u="none" strike="noStrike" kern="1200" baseline="0">
                    <a:solidFill>
                      <a:schemeClr val="tx1">
                        <a:lumMod val="75000"/>
                        <a:lumOff val="25000"/>
                      </a:schemeClr>
                    </a:solidFill>
                    <a:latin typeface="+mn-lt"/>
                    <a:ea typeface="+mn-ea"/>
                    <a:cs typeface="+mn-cs"/>
                  </a:defRPr>
                </a:pPr>
                <a:endParaRPr lang="en-US"/>
              </a:p>
            </c:txPr>
            <c:dLblPos val="outEnd"/>
            <c:showVal val="1"/>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Sheet3!$B$1:$M$1</c:f>
              <c:strCache>
                <c:ptCount val="12"/>
                <c:pt idx="0">
                  <c:v>1Q14</c:v>
                </c:pt>
                <c:pt idx="1">
                  <c:v>2Q14</c:v>
                </c:pt>
                <c:pt idx="2">
                  <c:v>3Q14</c:v>
                </c:pt>
                <c:pt idx="3">
                  <c:v>4Q14</c:v>
                </c:pt>
                <c:pt idx="4">
                  <c:v>1Q15</c:v>
                </c:pt>
                <c:pt idx="5">
                  <c:v>2Q15</c:v>
                </c:pt>
                <c:pt idx="6">
                  <c:v>3Q15</c:v>
                </c:pt>
                <c:pt idx="7">
                  <c:v>4Q15</c:v>
                </c:pt>
                <c:pt idx="8">
                  <c:v>1Q16</c:v>
                </c:pt>
                <c:pt idx="9">
                  <c:v>2Q16</c:v>
                </c:pt>
                <c:pt idx="10">
                  <c:v>3Q16</c:v>
                </c:pt>
                <c:pt idx="11">
                  <c:v>4Q16</c:v>
                </c:pt>
              </c:strCache>
            </c:strRef>
          </c:cat>
          <c:val>
            <c:numRef>
              <c:f>Sheet3!$B$2:$M$2</c:f>
              <c:numCache>
                <c:formatCode>General</c:formatCode>
                <c:ptCount val="12"/>
                <c:pt idx="0">
                  <c:v>912</c:v>
                </c:pt>
                <c:pt idx="1">
                  <c:v>902</c:v>
                </c:pt>
                <c:pt idx="2">
                  <c:v>749</c:v>
                </c:pt>
                <c:pt idx="3">
                  <c:v>852</c:v>
                </c:pt>
                <c:pt idx="4">
                  <c:v>705</c:v>
                </c:pt>
                <c:pt idx="5">
                  <c:v>814</c:v>
                </c:pt>
                <c:pt idx="6">
                  <c:v>687</c:v>
                </c:pt>
                <c:pt idx="7">
                  <c:v>959</c:v>
                </c:pt>
                <c:pt idx="8">
                  <c:v>1061</c:v>
                </c:pt>
                <c:pt idx="9">
                  <c:v>898</c:v>
                </c:pt>
                <c:pt idx="10">
                  <c:v>681</c:v>
                </c:pt>
                <c:pt idx="11">
                  <c:v>540</c:v>
                </c:pt>
              </c:numCache>
            </c:numRef>
          </c:val>
          <c:extLst xmlns:c16r2="http://schemas.microsoft.com/office/drawing/2015/06/chart">
            <c:ext xmlns:c16="http://schemas.microsoft.com/office/drawing/2014/chart" uri="{C3380CC4-5D6E-409C-BE32-E72D297353CC}">
              <c16:uniqueId val="{00000003-4176-4371-88EB-FDF24B986854}"/>
            </c:ext>
          </c:extLst>
        </c:ser>
        <c:dLbls>
          <c:showVal val="1"/>
        </c:dLbls>
        <c:gapWidth val="99"/>
        <c:overlap val="-17"/>
        <c:axId val="32583680"/>
        <c:axId val="32585216"/>
      </c:barChart>
      <c:catAx>
        <c:axId val="32583680"/>
        <c:scaling>
          <c:orientation val="minMax"/>
        </c:scaling>
        <c:axPos val="b"/>
        <c:numFmt formatCode="General" sourceLinked="1"/>
        <c:majorTickMark val="none"/>
        <c:tickLblPos val="nextTo"/>
        <c:spPr>
          <a:noFill/>
          <a:ln w="9525" cap="flat" cmpd="sng" algn="ctr">
            <a:no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32585216"/>
        <c:crosses val="autoZero"/>
        <c:auto val="1"/>
        <c:lblAlgn val="ctr"/>
        <c:lblOffset val="100"/>
      </c:catAx>
      <c:valAx>
        <c:axId val="32585216"/>
        <c:scaling>
          <c:orientation val="minMax"/>
        </c:scaling>
        <c:axPos val="l"/>
        <c:majorGridlines>
          <c:spPr>
            <a:ln w="9525" cap="flat" cmpd="sng" algn="ctr">
              <a:solidFill>
                <a:schemeClr val="tx1">
                  <a:lumMod val="65000"/>
                  <a:lumOff val="3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ID"/>
                  <a:t>Production ('000 MT)</a:t>
                </a:r>
              </a:p>
            </c:rich>
          </c:tx>
          <c:layout/>
          <c:spPr>
            <a:noFill/>
            <a:ln>
              <a:noFill/>
            </a:ln>
            <a:effectLst/>
          </c:spPr>
        </c:title>
        <c:numFmt formatCode="General" sourceLinked="1"/>
        <c:maj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32583680"/>
        <c:crosses val="autoZero"/>
        <c:crossBetween val="between"/>
      </c:valAx>
      <c:spPr>
        <a:noFill/>
        <a:ln>
          <a:noFill/>
        </a:ln>
        <a:effectLst/>
      </c:spPr>
    </c:plotArea>
    <c:plotVisOnly val="1"/>
    <c:dispBlanksAs val="gap"/>
  </c:chart>
  <c:spPr>
    <a:solidFill>
      <a:srgbClr val="C3D690"/>
    </a:solidFill>
    <a:ln w="9525" cap="flat" cmpd="sng" algn="ctr">
      <a:noFill/>
      <a:round/>
    </a:ln>
    <a:effectLst/>
  </c:spPr>
  <c:txPr>
    <a:bodyPr/>
    <a:lstStyle/>
    <a:p>
      <a:pPr>
        <a:defRPr sz="1400"/>
      </a:pPr>
      <a:endParaRPr lang="en-US"/>
    </a:p>
  </c:tx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lang val="en-US"/>
  <c:chart>
    <c:autoTitleDeleted val="1"/>
    <c:plotArea>
      <c:layout>
        <c:manualLayout>
          <c:layoutTarget val="inner"/>
          <c:xMode val="edge"/>
          <c:yMode val="edge"/>
          <c:x val="0.11023210834464169"/>
          <c:y val="4.2584657833801332E-2"/>
          <c:w val="0.87175960784480566"/>
          <c:h val="0.87308866925985407"/>
        </c:manualLayout>
      </c:layout>
      <c:barChart>
        <c:barDir val="col"/>
        <c:grouping val="clustered"/>
        <c:ser>
          <c:idx val="0"/>
          <c:order val="0"/>
          <c:tx>
            <c:strRef>
              <c:f>Sheet3!$A$3</c:f>
              <c:strCache>
                <c:ptCount val="1"/>
                <c:pt idx="0">
                  <c:v>Sales Volume</c:v>
                </c:pt>
              </c:strCache>
            </c:strRef>
          </c:tx>
          <c:spPr>
            <a:solidFill>
              <a:schemeClr val="accent1"/>
            </a:solidFill>
            <a:ln>
              <a:solidFill>
                <a:schemeClr val="tx1">
                  <a:lumMod val="65000"/>
                  <a:lumOff val="35000"/>
                </a:schemeClr>
              </a:solidFill>
            </a:ln>
            <a:effectLst/>
          </c:spPr>
          <c:dLbls>
            <c:dLbl>
              <c:idx val="1"/>
              <c:layout>
                <c:manualLayout>
                  <c:x val="1.1325583780337186E-3"/>
                  <c:y val="-5.1183631555232804E-2"/>
                </c:manualLayout>
              </c:layout>
              <c:dLblPos val="outEnd"/>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57F5-4115-BF4D-B858A2FA3BF3}"/>
                </c:ext>
              </c:extLst>
            </c:dLbl>
            <c:numFmt formatCode="0" sourceLinked="0"/>
            <c:spPr>
              <a:noFill/>
              <a:ln>
                <a:noFill/>
              </a:ln>
              <a:effectLst/>
            </c:spPr>
            <c:txPr>
              <a:bodyPr rot="0" spcFirstLastPara="1" vertOverflow="ellipsis" vert="horz" wrap="square" anchor="ctr" anchorCtr="1"/>
              <a:lstStyle/>
              <a:p>
                <a:pPr>
                  <a:defRPr sz="1400" b="1" i="0" u="none" strike="noStrike" kern="1200" baseline="0">
                    <a:solidFill>
                      <a:schemeClr val="tx1">
                        <a:lumMod val="75000"/>
                        <a:lumOff val="25000"/>
                      </a:schemeClr>
                    </a:solidFill>
                    <a:latin typeface="+mn-lt"/>
                    <a:ea typeface="+mn-ea"/>
                    <a:cs typeface="+mn-cs"/>
                  </a:defRPr>
                </a:pPr>
                <a:endParaRPr lang="en-US"/>
              </a:p>
            </c:txPr>
            <c:dLblPos val="outEnd"/>
            <c:showVal val="1"/>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Sheet3!$B$1:$M$1</c:f>
              <c:strCache>
                <c:ptCount val="12"/>
                <c:pt idx="0">
                  <c:v>1Q14</c:v>
                </c:pt>
                <c:pt idx="1">
                  <c:v>2Q14</c:v>
                </c:pt>
                <c:pt idx="2">
                  <c:v>3Q14</c:v>
                </c:pt>
                <c:pt idx="3">
                  <c:v>4Q14</c:v>
                </c:pt>
                <c:pt idx="4">
                  <c:v>1Q15</c:v>
                </c:pt>
                <c:pt idx="5">
                  <c:v>2Q15</c:v>
                </c:pt>
                <c:pt idx="6">
                  <c:v>3Q15</c:v>
                </c:pt>
                <c:pt idx="7">
                  <c:v>4Q15</c:v>
                </c:pt>
                <c:pt idx="8">
                  <c:v>1Q16</c:v>
                </c:pt>
                <c:pt idx="9">
                  <c:v>2Q16</c:v>
                </c:pt>
                <c:pt idx="10">
                  <c:v>3Q16</c:v>
                </c:pt>
                <c:pt idx="11">
                  <c:v>4Q16</c:v>
                </c:pt>
              </c:strCache>
            </c:strRef>
          </c:cat>
          <c:val>
            <c:numRef>
              <c:f>Sheet3!$B$3:$M$3</c:f>
              <c:numCache>
                <c:formatCode>General</c:formatCode>
                <c:ptCount val="12"/>
                <c:pt idx="0">
                  <c:v>957</c:v>
                </c:pt>
                <c:pt idx="1">
                  <c:v>888</c:v>
                </c:pt>
                <c:pt idx="2">
                  <c:v>778</c:v>
                </c:pt>
                <c:pt idx="3">
                  <c:v>830</c:v>
                </c:pt>
                <c:pt idx="4">
                  <c:v>759</c:v>
                </c:pt>
                <c:pt idx="5">
                  <c:v>642</c:v>
                </c:pt>
                <c:pt idx="6">
                  <c:v>759</c:v>
                </c:pt>
                <c:pt idx="7">
                  <c:v>1016</c:v>
                </c:pt>
                <c:pt idx="8">
                  <c:v>945</c:v>
                </c:pt>
                <c:pt idx="9">
                  <c:v>877</c:v>
                </c:pt>
                <c:pt idx="10">
                  <c:v>806</c:v>
                </c:pt>
                <c:pt idx="11">
                  <c:v>491</c:v>
                </c:pt>
              </c:numCache>
            </c:numRef>
          </c:val>
          <c:extLst xmlns:c16r2="http://schemas.microsoft.com/office/drawing/2015/06/chart">
            <c:ext xmlns:c16="http://schemas.microsoft.com/office/drawing/2014/chart" uri="{C3380CC4-5D6E-409C-BE32-E72D297353CC}">
              <c16:uniqueId val="{00000000-57F5-4115-BF4D-B858A2FA3BF3}"/>
            </c:ext>
          </c:extLst>
        </c:ser>
        <c:dLbls>
          <c:showVal val="1"/>
        </c:dLbls>
        <c:gapWidth val="99"/>
        <c:overlap val="-17"/>
        <c:axId val="32629888"/>
        <c:axId val="32631424"/>
      </c:barChart>
      <c:catAx>
        <c:axId val="32629888"/>
        <c:scaling>
          <c:orientation val="minMax"/>
        </c:scaling>
        <c:axPos val="b"/>
        <c:numFmt formatCode="General" sourceLinked="1"/>
        <c:majorTickMark val="none"/>
        <c:tickLblPos val="nextTo"/>
        <c:spPr>
          <a:noFill/>
          <a:ln w="9525" cap="flat" cmpd="sng" algn="ctr">
            <a:no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32631424"/>
        <c:crosses val="autoZero"/>
        <c:auto val="1"/>
        <c:lblAlgn val="ctr"/>
        <c:lblOffset val="100"/>
      </c:catAx>
      <c:valAx>
        <c:axId val="32631424"/>
        <c:scaling>
          <c:orientation val="minMax"/>
        </c:scaling>
        <c:axPos val="l"/>
        <c:majorGridlines>
          <c:spPr>
            <a:ln w="9525" cap="flat" cmpd="sng" algn="ctr">
              <a:solidFill>
                <a:schemeClr val="tx1">
                  <a:lumMod val="65000"/>
                  <a:lumOff val="3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ID"/>
                  <a:t>Sales ('000 MT)</a:t>
                </a:r>
              </a:p>
            </c:rich>
          </c:tx>
          <c:layout>
            <c:manualLayout>
              <c:xMode val="edge"/>
              <c:yMode val="edge"/>
              <c:x val="2.1609940572663439E-2"/>
              <c:y val="0.31144437098034505"/>
            </c:manualLayout>
          </c:layout>
          <c:spPr>
            <a:noFill/>
            <a:ln>
              <a:noFill/>
            </a:ln>
            <a:effectLst/>
          </c:spPr>
        </c:title>
        <c:numFmt formatCode="General" sourceLinked="1"/>
        <c:maj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32629888"/>
        <c:crosses val="autoZero"/>
        <c:crossBetween val="between"/>
      </c:valAx>
      <c:spPr>
        <a:noFill/>
        <a:ln>
          <a:noFill/>
        </a:ln>
        <a:effectLst/>
      </c:spPr>
    </c:plotArea>
    <c:plotVisOnly val="1"/>
    <c:dispBlanksAs val="gap"/>
  </c:chart>
  <c:spPr>
    <a:solidFill>
      <a:srgbClr val="C3D690"/>
    </a:solidFill>
    <a:ln w="9525" cap="flat" cmpd="sng" algn="ctr">
      <a:noFill/>
      <a:round/>
    </a:ln>
    <a:effectLst/>
  </c:spPr>
  <c:txPr>
    <a:bodyPr/>
    <a:lstStyle/>
    <a:p>
      <a:pPr>
        <a:defRPr sz="1400"/>
      </a:pPr>
      <a:endParaRPr lang="en-US"/>
    </a:p>
  </c:txPr>
  <c:externalData r:id="rId1"/>
</c:chartSpace>
</file>

<file path=ppt/charts/chart4.xml><?xml version="1.0" encoding="utf-8"?>
<c:chartSpace xmlns:c="http://schemas.openxmlformats.org/drawingml/2006/chart" xmlns:a="http://schemas.openxmlformats.org/drawingml/2006/main" xmlns:r="http://schemas.openxmlformats.org/officeDocument/2006/relationships">
  <c:lang val="en-US"/>
  <c:style val="3"/>
  <c:chart>
    <c:plotArea>
      <c:layout/>
      <c:lineChart>
        <c:grouping val="standard"/>
        <c:ser>
          <c:idx val="0"/>
          <c:order val="0"/>
          <c:tx>
            <c:strRef>
              <c:f>'[WORKSHEET KPI 4Q 2016 (1).xlsx]ICI'!$B$24</c:f>
              <c:strCache>
                <c:ptCount val="1"/>
                <c:pt idx="0">
                  <c:v>6500</c:v>
                </c:pt>
              </c:strCache>
            </c:strRef>
          </c:tx>
          <c:spPr>
            <a:ln w="19050" cap="rnd" cmpd="sng" algn="ctr">
              <a:solidFill>
                <a:schemeClr val="accent1">
                  <a:shade val="53000"/>
                </a:schemeClr>
              </a:solidFill>
              <a:prstDash val="solid"/>
              <a:round/>
            </a:ln>
            <a:effectLst/>
          </c:spPr>
          <c:marker>
            <c:symbol val="none"/>
          </c:marker>
          <c:cat>
            <c:strRef>
              <c:f>[1]ICI!$C$22:$P$22</c:f>
              <c:strCache>
                <c:ptCount val="14"/>
                <c:pt idx="0">
                  <c:v>JAN</c:v>
                </c:pt>
                <c:pt idx="1">
                  <c:v>FEB</c:v>
                </c:pt>
                <c:pt idx="2">
                  <c:v>MRT</c:v>
                </c:pt>
                <c:pt idx="3">
                  <c:v>APRL</c:v>
                </c:pt>
                <c:pt idx="4">
                  <c:v>MEI</c:v>
                </c:pt>
                <c:pt idx="5">
                  <c:v>JUN</c:v>
                </c:pt>
                <c:pt idx="6">
                  <c:v>JULI</c:v>
                </c:pt>
                <c:pt idx="7">
                  <c:v>AGT</c:v>
                </c:pt>
                <c:pt idx="8">
                  <c:v>SEP</c:v>
                </c:pt>
                <c:pt idx="9">
                  <c:v>OKT</c:v>
                </c:pt>
                <c:pt idx="10">
                  <c:v>NOP</c:v>
                </c:pt>
                <c:pt idx="11">
                  <c:v>DES</c:v>
                </c:pt>
                <c:pt idx="12">
                  <c:v>JAN</c:v>
                </c:pt>
                <c:pt idx="13">
                  <c:v>FEB</c:v>
                </c:pt>
              </c:strCache>
            </c:strRef>
          </c:cat>
          <c:val>
            <c:numRef>
              <c:f>[1]ICI!$C$24:$P$24</c:f>
              <c:numCache>
                <c:formatCode>_(* #,##0.00_);_(* \(#,##0.00\);_(* "-"??_);_(@_)</c:formatCode>
                <c:ptCount val="14"/>
                <c:pt idx="0">
                  <c:v>57.809999999999995</c:v>
                </c:pt>
                <c:pt idx="1">
                  <c:v>57.32</c:v>
                </c:pt>
                <c:pt idx="2">
                  <c:v>57.21</c:v>
                </c:pt>
                <c:pt idx="3">
                  <c:v>56.790000000000006</c:v>
                </c:pt>
                <c:pt idx="4">
                  <c:v>56.87</c:v>
                </c:pt>
                <c:pt idx="5">
                  <c:v>57.230000000000004</c:v>
                </c:pt>
                <c:pt idx="6">
                  <c:v>58.65</c:v>
                </c:pt>
                <c:pt idx="7">
                  <c:v>61.87</c:v>
                </c:pt>
                <c:pt idx="8">
                  <c:v>66.940000000000012</c:v>
                </c:pt>
                <c:pt idx="9">
                  <c:v>79.819999999999993</c:v>
                </c:pt>
                <c:pt idx="10">
                  <c:v>103.71000000000001</c:v>
                </c:pt>
                <c:pt idx="11">
                  <c:v>89.25</c:v>
                </c:pt>
                <c:pt idx="12">
                  <c:v>88.75</c:v>
                </c:pt>
                <c:pt idx="13">
                  <c:v>89.09</c:v>
                </c:pt>
              </c:numCache>
            </c:numRef>
          </c:val>
          <c:extLst xmlns:c16r2="http://schemas.microsoft.com/office/drawing/2015/06/chart">
            <c:ext xmlns:c16="http://schemas.microsoft.com/office/drawing/2014/chart" uri="{C3380CC4-5D6E-409C-BE32-E72D297353CC}">
              <c16:uniqueId val="{00000000-FF82-4EB6-8476-A49EE0B65E2F}"/>
            </c:ext>
          </c:extLst>
        </c:ser>
        <c:ser>
          <c:idx val="1"/>
          <c:order val="1"/>
          <c:tx>
            <c:strRef>
              <c:f>'[WORKSHEET KPI 4Q 2016 (1).xlsx]ICI'!$B$25</c:f>
              <c:strCache>
                <c:ptCount val="1"/>
                <c:pt idx="0">
                  <c:v>5500</c:v>
                </c:pt>
              </c:strCache>
            </c:strRef>
          </c:tx>
          <c:spPr>
            <a:ln w="19050" cap="rnd" cmpd="sng" algn="ctr">
              <a:solidFill>
                <a:schemeClr val="accent1">
                  <a:shade val="76000"/>
                </a:schemeClr>
              </a:solidFill>
              <a:prstDash val="solid"/>
              <a:round/>
            </a:ln>
            <a:effectLst/>
          </c:spPr>
          <c:marker>
            <c:symbol val="none"/>
          </c:marker>
          <c:cat>
            <c:strRef>
              <c:f>[1]ICI!$C$22:$P$22</c:f>
              <c:strCache>
                <c:ptCount val="14"/>
                <c:pt idx="0">
                  <c:v>JAN</c:v>
                </c:pt>
                <c:pt idx="1">
                  <c:v>FEB</c:v>
                </c:pt>
                <c:pt idx="2">
                  <c:v>MRT</c:v>
                </c:pt>
                <c:pt idx="3">
                  <c:v>APRL</c:v>
                </c:pt>
                <c:pt idx="4">
                  <c:v>MEI</c:v>
                </c:pt>
                <c:pt idx="5">
                  <c:v>JUN</c:v>
                </c:pt>
                <c:pt idx="6">
                  <c:v>JULI</c:v>
                </c:pt>
                <c:pt idx="7">
                  <c:v>AGT</c:v>
                </c:pt>
                <c:pt idx="8">
                  <c:v>SEP</c:v>
                </c:pt>
                <c:pt idx="9">
                  <c:v>OKT</c:v>
                </c:pt>
                <c:pt idx="10">
                  <c:v>NOP</c:v>
                </c:pt>
                <c:pt idx="11">
                  <c:v>DES</c:v>
                </c:pt>
                <c:pt idx="12">
                  <c:v>JAN</c:v>
                </c:pt>
                <c:pt idx="13">
                  <c:v>FEB</c:v>
                </c:pt>
              </c:strCache>
            </c:strRef>
          </c:cat>
          <c:val>
            <c:numRef>
              <c:f>[1]ICI!$C$25:$P$25</c:f>
              <c:numCache>
                <c:formatCode>_(* #,##0.00_);_(* \(#,##0.00\);_(* "-"??_);_(@_)</c:formatCode>
                <c:ptCount val="14"/>
                <c:pt idx="0">
                  <c:v>47.290000000000006</c:v>
                </c:pt>
                <c:pt idx="1">
                  <c:v>46.68</c:v>
                </c:pt>
                <c:pt idx="2">
                  <c:v>46.77</c:v>
                </c:pt>
                <c:pt idx="3">
                  <c:v>46.53</c:v>
                </c:pt>
                <c:pt idx="4">
                  <c:v>47.08</c:v>
                </c:pt>
                <c:pt idx="5">
                  <c:v>47.98</c:v>
                </c:pt>
                <c:pt idx="6">
                  <c:v>49.120000000000005</c:v>
                </c:pt>
                <c:pt idx="7">
                  <c:v>52.91</c:v>
                </c:pt>
                <c:pt idx="8">
                  <c:v>57.49</c:v>
                </c:pt>
                <c:pt idx="9">
                  <c:v>68.69</c:v>
                </c:pt>
                <c:pt idx="10">
                  <c:v>89.31</c:v>
                </c:pt>
                <c:pt idx="11">
                  <c:v>74.819999999999993</c:v>
                </c:pt>
                <c:pt idx="12">
                  <c:v>73.09</c:v>
                </c:pt>
                <c:pt idx="13">
                  <c:v>73.75</c:v>
                </c:pt>
              </c:numCache>
            </c:numRef>
          </c:val>
          <c:extLst xmlns:c16r2="http://schemas.microsoft.com/office/drawing/2015/06/chart">
            <c:ext xmlns:c16="http://schemas.microsoft.com/office/drawing/2014/chart" uri="{C3380CC4-5D6E-409C-BE32-E72D297353CC}">
              <c16:uniqueId val="{00000001-FF82-4EB6-8476-A49EE0B65E2F}"/>
            </c:ext>
          </c:extLst>
        </c:ser>
        <c:ser>
          <c:idx val="2"/>
          <c:order val="2"/>
          <c:tx>
            <c:strRef>
              <c:f>'[WORKSHEET KPI 4Q 2016 (1).xlsx]ICI'!$B$26</c:f>
              <c:strCache>
                <c:ptCount val="1"/>
                <c:pt idx="0">
                  <c:v>5000</c:v>
                </c:pt>
              </c:strCache>
            </c:strRef>
          </c:tx>
          <c:spPr>
            <a:ln w="19050" cap="rnd" cmpd="sng" algn="ctr">
              <a:solidFill>
                <a:schemeClr val="accent1"/>
              </a:solidFill>
              <a:prstDash val="solid"/>
              <a:round/>
            </a:ln>
            <a:effectLst/>
          </c:spPr>
          <c:marker>
            <c:symbol val="none"/>
          </c:marker>
          <c:cat>
            <c:strRef>
              <c:f>[1]ICI!$C$22:$P$22</c:f>
              <c:strCache>
                <c:ptCount val="14"/>
                <c:pt idx="0">
                  <c:v>JAN</c:v>
                </c:pt>
                <c:pt idx="1">
                  <c:v>FEB</c:v>
                </c:pt>
                <c:pt idx="2">
                  <c:v>MRT</c:v>
                </c:pt>
                <c:pt idx="3">
                  <c:v>APRL</c:v>
                </c:pt>
                <c:pt idx="4">
                  <c:v>MEI</c:v>
                </c:pt>
                <c:pt idx="5">
                  <c:v>JUN</c:v>
                </c:pt>
                <c:pt idx="6">
                  <c:v>JULI</c:v>
                </c:pt>
                <c:pt idx="7">
                  <c:v>AGT</c:v>
                </c:pt>
                <c:pt idx="8">
                  <c:v>SEP</c:v>
                </c:pt>
                <c:pt idx="9">
                  <c:v>OKT</c:v>
                </c:pt>
                <c:pt idx="10">
                  <c:v>NOP</c:v>
                </c:pt>
                <c:pt idx="11">
                  <c:v>DES</c:v>
                </c:pt>
                <c:pt idx="12">
                  <c:v>JAN</c:v>
                </c:pt>
                <c:pt idx="13">
                  <c:v>FEB</c:v>
                </c:pt>
              </c:strCache>
            </c:strRef>
          </c:cat>
          <c:val>
            <c:numRef>
              <c:f>[1]ICI!$C$26:$P$26</c:f>
              <c:numCache>
                <c:formatCode>_(* #,##0.00_);_(* \(#,##0.00\);_(* "-"??_);_(@_)</c:formatCode>
                <c:ptCount val="14"/>
                <c:pt idx="0">
                  <c:v>37.700000000000003</c:v>
                </c:pt>
                <c:pt idx="1">
                  <c:v>37.61</c:v>
                </c:pt>
                <c:pt idx="2">
                  <c:v>38</c:v>
                </c:pt>
                <c:pt idx="3">
                  <c:v>38.07</c:v>
                </c:pt>
                <c:pt idx="4">
                  <c:v>38.46</c:v>
                </c:pt>
                <c:pt idx="5">
                  <c:v>39.25</c:v>
                </c:pt>
                <c:pt idx="6">
                  <c:v>41.36</c:v>
                </c:pt>
                <c:pt idx="7">
                  <c:v>45.41</c:v>
                </c:pt>
                <c:pt idx="8">
                  <c:v>50.839999999999996</c:v>
                </c:pt>
                <c:pt idx="9">
                  <c:v>59.41</c:v>
                </c:pt>
                <c:pt idx="10">
                  <c:v>72.61999999999999</c:v>
                </c:pt>
                <c:pt idx="11">
                  <c:v>58.91</c:v>
                </c:pt>
                <c:pt idx="12">
                  <c:v>57.839999999999996</c:v>
                </c:pt>
                <c:pt idx="13">
                  <c:v>60.82</c:v>
                </c:pt>
              </c:numCache>
            </c:numRef>
          </c:val>
          <c:extLst xmlns:c16r2="http://schemas.microsoft.com/office/drawing/2015/06/chart">
            <c:ext xmlns:c16="http://schemas.microsoft.com/office/drawing/2014/chart" uri="{C3380CC4-5D6E-409C-BE32-E72D297353CC}">
              <c16:uniqueId val="{00000002-FF82-4EB6-8476-A49EE0B65E2F}"/>
            </c:ext>
          </c:extLst>
        </c:ser>
        <c:ser>
          <c:idx val="3"/>
          <c:order val="3"/>
          <c:tx>
            <c:strRef>
              <c:f>'[WORKSHEET KPI 4Q 2016 (1).xlsx]ICI'!$B$27</c:f>
              <c:strCache>
                <c:ptCount val="1"/>
                <c:pt idx="0">
                  <c:v>4200</c:v>
                </c:pt>
              </c:strCache>
            </c:strRef>
          </c:tx>
          <c:spPr>
            <a:ln w="44450" cap="rnd" cmpd="sng" algn="ctr">
              <a:solidFill>
                <a:schemeClr val="accent2"/>
              </a:solidFill>
              <a:prstDash val="solid"/>
              <a:round/>
            </a:ln>
            <a:effectLst/>
          </c:spPr>
          <c:marker>
            <c:symbol val="none"/>
          </c:marker>
          <c:cat>
            <c:strRef>
              <c:f>[1]ICI!$C$22:$P$22</c:f>
              <c:strCache>
                <c:ptCount val="14"/>
                <c:pt idx="0">
                  <c:v>JAN</c:v>
                </c:pt>
                <c:pt idx="1">
                  <c:v>FEB</c:v>
                </c:pt>
                <c:pt idx="2">
                  <c:v>MRT</c:v>
                </c:pt>
                <c:pt idx="3">
                  <c:v>APRL</c:v>
                </c:pt>
                <c:pt idx="4">
                  <c:v>MEI</c:v>
                </c:pt>
                <c:pt idx="5">
                  <c:v>JUN</c:v>
                </c:pt>
                <c:pt idx="6">
                  <c:v>JULI</c:v>
                </c:pt>
                <c:pt idx="7">
                  <c:v>AGT</c:v>
                </c:pt>
                <c:pt idx="8">
                  <c:v>SEP</c:v>
                </c:pt>
                <c:pt idx="9">
                  <c:v>OKT</c:v>
                </c:pt>
                <c:pt idx="10">
                  <c:v>NOP</c:v>
                </c:pt>
                <c:pt idx="11">
                  <c:v>DES</c:v>
                </c:pt>
                <c:pt idx="12">
                  <c:v>JAN</c:v>
                </c:pt>
                <c:pt idx="13">
                  <c:v>FEB</c:v>
                </c:pt>
              </c:strCache>
            </c:strRef>
          </c:cat>
          <c:val>
            <c:numRef>
              <c:f>[1]ICI!$C$27:$P$27</c:f>
              <c:numCache>
                <c:formatCode>_(* #,##0.00_);_(* \(#,##0.00\);_(* "-"??_);_(@_)</c:formatCode>
                <c:ptCount val="14"/>
                <c:pt idx="0">
                  <c:v>26.57</c:v>
                </c:pt>
                <c:pt idx="1">
                  <c:v>26.43</c:v>
                </c:pt>
                <c:pt idx="2">
                  <c:v>26.64</c:v>
                </c:pt>
                <c:pt idx="3">
                  <c:v>26.66</c:v>
                </c:pt>
                <c:pt idx="4">
                  <c:v>27.110000000000003</c:v>
                </c:pt>
                <c:pt idx="5">
                  <c:v>27.959999999999997</c:v>
                </c:pt>
                <c:pt idx="6">
                  <c:v>29.279999999999998</c:v>
                </c:pt>
                <c:pt idx="7">
                  <c:v>31.779999999999998</c:v>
                </c:pt>
                <c:pt idx="8">
                  <c:v>35.309999999999995</c:v>
                </c:pt>
                <c:pt idx="9">
                  <c:v>39.86</c:v>
                </c:pt>
                <c:pt idx="10">
                  <c:v>47.42</c:v>
                </c:pt>
                <c:pt idx="11">
                  <c:v>39.32</c:v>
                </c:pt>
                <c:pt idx="12">
                  <c:v>38.790000000000006</c:v>
                </c:pt>
                <c:pt idx="13">
                  <c:v>43.46</c:v>
                </c:pt>
              </c:numCache>
            </c:numRef>
          </c:val>
          <c:extLst xmlns:c16r2="http://schemas.microsoft.com/office/drawing/2015/06/chart">
            <c:ext xmlns:c16="http://schemas.microsoft.com/office/drawing/2014/chart" uri="{C3380CC4-5D6E-409C-BE32-E72D297353CC}">
              <c16:uniqueId val="{00000003-FF82-4EB6-8476-A49EE0B65E2F}"/>
            </c:ext>
          </c:extLst>
        </c:ser>
        <c:ser>
          <c:idx val="4"/>
          <c:order val="4"/>
          <c:tx>
            <c:strRef>
              <c:f>'[WORKSHEET KPI 4Q 2016 (1).xlsx]ICI'!$B$28</c:f>
              <c:strCache>
                <c:ptCount val="1"/>
                <c:pt idx="0">
                  <c:v>3400</c:v>
                </c:pt>
              </c:strCache>
            </c:strRef>
          </c:tx>
          <c:spPr>
            <a:ln w="22225" cap="rnd" cmpd="sng" algn="ctr">
              <a:solidFill>
                <a:schemeClr val="accent1">
                  <a:lumMod val="60000"/>
                  <a:lumOff val="40000"/>
                </a:schemeClr>
              </a:solidFill>
              <a:prstDash val="solid"/>
              <a:round/>
            </a:ln>
            <a:effectLst/>
          </c:spPr>
          <c:marker>
            <c:symbol val="none"/>
          </c:marker>
          <c:cat>
            <c:strRef>
              <c:f>[1]ICI!$C$22:$P$22</c:f>
              <c:strCache>
                <c:ptCount val="14"/>
                <c:pt idx="0">
                  <c:v>JAN</c:v>
                </c:pt>
                <c:pt idx="1">
                  <c:v>FEB</c:v>
                </c:pt>
                <c:pt idx="2">
                  <c:v>MRT</c:v>
                </c:pt>
                <c:pt idx="3">
                  <c:v>APRL</c:v>
                </c:pt>
                <c:pt idx="4">
                  <c:v>MEI</c:v>
                </c:pt>
                <c:pt idx="5">
                  <c:v>JUN</c:v>
                </c:pt>
                <c:pt idx="6">
                  <c:v>JULI</c:v>
                </c:pt>
                <c:pt idx="7">
                  <c:v>AGT</c:v>
                </c:pt>
                <c:pt idx="8">
                  <c:v>SEP</c:v>
                </c:pt>
                <c:pt idx="9">
                  <c:v>OKT</c:v>
                </c:pt>
                <c:pt idx="10">
                  <c:v>NOP</c:v>
                </c:pt>
                <c:pt idx="11">
                  <c:v>DES</c:v>
                </c:pt>
                <c:pt idx="12">
                  <c:v>JAN</c:v>
                </c:pt>
                <c:pt idx="13">
                  <c:v>FEB</c:v>
                </c:pt>
              </c:strCache>
            </c:strRef>
          </c:cat>
          <c:val>
            <c:numRef>
              <c:f>[1]ICI!$C$28:$P$28</c:f>
              <c:numCache>
                <c:formatCode>_(* #,##0.00_);_(* \(#,##0.00\);_(* "-"??_);_(@_)</c:formatCode>
                <c:ptCount val="14"/>
                <c:pt idx="0">
                  <c:v>19.459999999999997</c:v>
                </c:pt>
                <c:pt idx="1">
                  <c:v>19.38</c:v>
                </c:pt>
                <c:pt idx="2">
                  <c:v>19.489999999999991</c:v>
                </c:pt>
                <c:pt idx="3">
                  <c:v>19.399999999999999</c:v>
                </c:pt>
                <c:pt idx="4">
                  <c:v>19.25</c:v>
                </c:pt>
                <c:pt idx="5">
                  <c:v>19.2</c:v>
                </c:pt>
                <c:pt idx="6">
                  <c:v>20.260000000000002</c:v>
                </c:pt>
                <c:pt idx="7">
                  <c:v>20.84</c:v>
                </c:pt>
                <c:pt idx="8">
                  <c:v>22.459999999999997</c:v>
                </c:pt>
                <c:pt idx="9">
                  <c:v>25.72</c:v>
                </c:pt>
                <c:pt idx="10">
                  <c:v>32.53</c:v>
                </c:pt>
                <c:pt idx="11">
                  <c:v>28.37</c:v>
                </c:pt>
                <c:pt idx="12">
                  <c:v>28.779999999999998</c:v>
                </c:pt>
                <c:pt idx="13">
                  <c:v>31.41</c:v>
                </c:pt>
              </c:numCache>
            </c:numRef>
          </c:val>
          <c:extLst xmlns:c16r2="http://schemas.microsoft.com/office/drawing/2015/06/chart">
            <c:ext xmlns:c16="http://schemas.microsoft.com/office/drawing/2014/chart" uri="{C3380CC4-5D6E-409C-BE32-E72D297353CC}">
              <c16:uniqueId val="{00000004-FF82-4EB6-8476-A49EE0B65E2F}"/>
            </c:ext>
          </c:extLst>
        </c:ser>
        <c:dLbls/>
        <c:marker val="1"/>
        <c:axId val="32714112"/>
        <c:axId val="32744576"/>
      </c:lineChart>
      <c:catAx>
        <c:axId val="32714112"/>
        <c:scaling>
          <c:orientation val="minMax"/>
        </c:scaling>
        <c:axPos val="b"/>
        <c:numFmt formatCode="General" sourceLinked="0"/>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32744576"/>
        <c:crosses val="autoZero"/>
        <c:auto val="1"/>
        <c:lblAlgn val="ctr"/>
        <c:lblOffset val="100"/>
      </c:catAx>
      <c:valAx>
        <c:axId val="32744576"/>
        <c:scaling>
          <c:orientation val="minMax"/>
        </c:scaling>
        <c:axPos val="l"/>
        <c:majorGridlines>
          <c:spPr>
            <a:ln w="6350" cap="flat" cmpd="sng" algn="ctr">
              <a:solidFill>
                <a:schemeClr val="tx1">
                  <a:tint val="75000"/>
                </a:schemeClr>
              </a:solidFill>
              <a:prstDash val="solid"/>
              <a:round/>
            </a:ln>
            <a:effectLst/>
          </c:spPr>
        </c:majorGridlines>
        <c:numFmt formatCode="_(* #,##0.00_);_(* \(#,##0.00\);_(* &quot;-&quot;??_);_(@_)" sourceLinked="1"/>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32714112"/>
        <c:crosses val="autoZero"/>
        <c:crossBetween val="between"/>
        <c:majorUnit val="10"/>
      </c:valAx>
      <c:spPr>
        <a:solidFill>
          <a:srgbClr val="C3D690"/>
        </a:solidFill>
        <a:ln>
          <a:noFill/>
        </a:ln>
        <a:effectLst/>
      </c:spPr>
    </c:plotArea>
    <c:legend>
      <c:legendPos val="r"/>
      <c:layout/>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
    <c:plotVisOnly val="1"/>
    <c:dispBlanksAs val="gap"/>
  </c:chart>
  <c:spPr>
    <a:solidFill>
      <a:srgbClr val="C3D690"/>
    </a:solidFill>
    <a:ln w="6350" cap="flat" cmpd="sng" algn="ctr">
      <a:noFill/>
      <a:prstDash val="solid"/>
      <a:round/>
    </a:ln>
    <a:effectLst/>
  </c:spPr>
  <c:txPr>
    <a:bodyPr/>
    <a:lstStyle/>
    <a:p>
      <a:pPr>
        <a:defRPr sz="1400"/>
      </a:pPr>
      <a:endParaRPr lang="en-US"/>
    </a:p>
  </c:txPr>
  <c:externalData r:id="rId1"/>
</c:chartSpace>
</file>

<file path=ppt/charts/chart5.xml><?xml version="1.0" encoding="utf-8"?>
<c:chartSpace xmlns:c="http://schemas.openxmlformats.org/drawingml/2006/chart" xmlns:a="http://schemas.openxmlformats.org/drawingml/2006/main" xmlns:r="http://schemas.openxmlformats.org/officeDocument/2006/relationships">
  <c:lang val="en-US"/>
  <c:chart>
    <c:autoTitleDeleted val="1"/>
    <c:plotArea>
      <c:layout/>
      <c:lineChart>
        <c:grouping val="standard"/>
        <c:ser>
          <c:idx val="0"/>
          <c:order val="0"/>
          <c:tx>
            <c:strRef>
              <c:f>Sheet1!$A$2</c:f>
              <c:strCache>
                <c:ptCount val="1"/>
                <c:pt idx="0">
                  <c:v>Cash Cost per Ton </c:v>
                </c:pt>
              </c:strCache>
            </c:strRef>
          </c:tx>
          <c:spPr>
            <a:ln w="28575" cap="rnd">
              <a:solidFill>
                <a:schemeClr val="accent1"/>
              </a:solidFill>
              <a:round/>
            </a:ln>
            <a:effectLst/>
          </c:spPr>
          <c:marker>
            <c:symbol val="none"/>
          </c:marker>
          <c:cat>
            <c:strRef>
              <c:f>Sheet1!$B$1:$M$1</c:f>
              <c:strCache>
                <c:ptCount val="12"/>
                <c:pt idx="0">
                  <c:v>1Q14</c:v>
                </c:pt>
                <c:pt idx="1">
                  <c:v>2Q14</c:v>
                </c:pt>
                <c:pt idx="2">
                  <c:v>3Q14</c:v>
                </c:pt>
                <c:pt idx="3">
                  <c:v>4Q14</c:v>
                </c:pt>
                <c:pt idx="4">
                  <c:v>1Q15</c:v>
                </c:pt>
                <c:pt idx="5">
                  <c:v>2Q15</c:v>
                </c:pt>
                <c:pt idx="6">
                  <c:v>3Q15</c:v>
                </c:pt>
                <c:pt idx="7">
                  <c:v>4Q15</c:v>
                </c:pt>
                <c:pt idx="8">
                  <c:v>1Q16</c:v>
                </c:pt>
                <c:pt idx="9">
                  <c:v>2Q16</c:v>
                </c:pt>
                <c:pt idx="10">
                  <c:v>3Q16</c:v>
                </c:pt>
                <c:pt idx="11">
                  <c:v>4Q16</c:v>
                </c:pt>
              </c:strCache>
            </c:strRef>
          </c:cat>
          <c:val>
            <c:numRef>
              <c:f>Sheet1!$B$2:$M$2</c:f>
              <c:numCache>
                <c:formatCode>_("$"* #,##0.00_);_("$"* \(#,##0.00\);_("$"* "-"??_);_(@_)</c:formatCode>
                <c:ptCount val="12"/>
                <c:pt idx="0">
                  <c:v>28.37</c:v>
                </c:pt>
                <c:pt idx="1">
                  <c:v>27.67</c:v>
                </c:pt>
                <c:pt idx="2">
                  <c:v>27.1</c:v>
                </c:pt>
                <c:pt idx="3">
                  <c:v>26.88</c:v>
                </c:pt>
                <c:pt idx="4">
                  <c:v>23.82</c:v>
                </c:pt>
                <c:pt idx="5">
                  <c:v>22.610000000000003</c:v>
                </c:pt>
                <c:pt idx="6">
                  <c:v>22.259999999999998</c:v>
                </c:pt>
                <c:pt idx="7">
                  <c:v>17.649999999999999</c:v>
                </c:pt>
                <c:pt idx="8">
                  <c:v>16.739999999999995</c:v>
                </c:pt>
                <c:pt idx="9">
                  <c:v>16.97</c:v>
                </c:pt>
                <c:pt idx="10">
                  <c:v>17.82</c:v>
                </c:pt>
                <c:pt idx="11">
                  <c:v>20.27</c:v>
                </c:pt>
              </c:numCache>
            </c:numRef>
          </c:val>
          <c:extLst xmlns:c16r2="http://schemas.microsoft.com/office/drawing/2015/06/chart">
            <c:ext xmlns:c16="http://schemas.microsoft.com/office/drawing/2014/chart" uri="{C3380CC4-5D6E-409C-BE32-E72D297353CC}">
              <c16:uniqueId val="{00000000-FF75-4E46-B83D-99CDCA50E904}"/>
            </c:ext>
          </c:extLst>
        </c:ser>
        <c:ser>
          <c:idx val="1"/>
          <c:order val="1"/>
          <c:tx>
            <c:strRef>
              <c:f>Sheet1!$A$3</c:f>
              <c:strCache>
                <c:ptCount val="1"/>
                <c:pt idx="0">
                  <c:v>Average Selling Price </c:v>
                </c:pt>
              </c:strCache>
            </c:strRef>
          </c:tx>
          <c:spPr>
            <a:ln w="28575" cap="rnd">
              <a:solidFill>
                <a:schemeClr val="accent2"/>
              </a:solidFill>
              <a:round/>
            </a:ln>
            <a:effectLst/>
          </c:spPr>
          <c:marker>
            <c:symbol val="none"/>
          </c:marker>
          <c:cat>
            <c:strRef>
              <c:f>Sheet1!$B$1:$M$1</c:f>
              <c:strCache>
                <c:ptCount val="12"/>
                <c:pt idx="0">
                  <c:v>1Q14</c:v>
                </c:pt>
                <c:pt idx="1">
                  <c:v>2Q14</c:v>
                </c:pt>
                <c:pt idx="2">
                  <c:v>3Q14</c:v>
                </c:pt>
                <c:pt idx="3">
                  <c:v>4Q14</c:v>
                </c:pt>
                <c:pt idx="4">
                  <c:v>1Q15</c:v>
                </c:pt>
                <c:pt idx="5">
                  <c:v>2Q15</c:v>
                </c:pt>
                <c:pt idx="6">
                  <c:v>3Q15</c:v>
                </c:pt>
                <c:pt idx="7">
                  <c:v>4Q15</c:v>
                </c:pt>
                <c:pt idx="8">
                  <c:v>1Q16</c:v>
                </c:pt>
                <c:pt idx="9">
                  <c:v>2Q16</c:v>
                </c:pt>
                <c:pt idx="10">
                  <c:v>3Q16</c:v>
                </c:pt>
                <c:pt idx="11">
                  <c:v>4Q16</c:v>
                </c:pt>
              </c:strCache>
            </c:strRef>
          </c:cat>
          <c:val>
            <c:numRef>
              <c:f>Sheet1!$B$3:$M$3</c:f>
              <c:numCache>
                <c:formatCode>_("$"* #,##0.00_);_("$"* \(#,##0.00\);_("$"* "-"??_);_(@_)</c:formatCode>
                <c:ptCount val="12"/>
                <c:pt idx="0">
                  <c:v>47.91</c:v>
                </c:pt>
                <c:pt idx="1">
                  <c:v>46.879999999999995</c:v>
                </c:pt>
                <c:pt idx="2">
                  <c:v>44.36</c:v>
                </c:pt>
                <c:pt idx="3">
                  <c:v>42.08</c:v>
                </c:pt>
                <c:pt idx="4">
                  <c:v>41.730000000000004</c:v>
                </c:pt>
                <c:pt idx="5">
                  <c:v>39.730000000000011</c:v>
                </c:pt>
                <c:pt idx="6">
                  <c:v>37.93</c:v>
                </c:pt>
                <c:pt idx="7">
                  <c:v>32.44</c:v>
                </c:pt>
                <c:pt idx="8">
                  <c:v>29.99</c:v>
                </c:pt>
                <c:pt idx="9">
                  <c:v>30.89</c:v>
                </c:pt>
                <c:pt idx="10">
                  <c:v>33.4</c:v>
                </c:pt>
                <c:pt idx="11">
                  <c:v>44.44</c:v>
                </c:pt>
              </c:numCache>
            </c:numRef>
          </c:val>
          <c:extLst xmlns:c16r2="http://schemas.microsoft.com/office/drawing/2015/06/chart">
            <c:ext xmlns:c16="http://schemas.microsoft.com/office/drawing/2014/chart" uri="{C3380CC4-5D6E-409C-BE32-E72D297353CC}">
              <c16:uniqueId val="{00000001-FF75-4E46-B83D-99CDCA50E904}"/>
            </c:ext>
          </c:extLst>
        </c:ser>
        <c:dLbls/>
        <c:marker val="1"/>
        <c:axId val="32659712"/>
        <c:axId val="32669696"/>
      </c:lineChart>
      <c:catAx>
        <c:axId val="32659712"/>
        <c:scaling>
          <c:orientation val="minMax"/>
        </c:scaling>
        <c:axPos val="b"/>
        <c:numFmt formatCode="General" sourceLinked="1"/>
        <c:majorTickMark val="none"/>
        <c:tickLblPos val="nextTo"/>
        <c:spPr>
          <a:noFill/>
          <a:ln w="9525" cap="flat" cmpd="sng" algn="ctr">
            <a:solidFill>
              <a:schemeClr val="tx1">
                <a:lumMod val="85000"/>
                <a:lumOff val="1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32669696"/>
        <c:crosses val="autoZero"/>
        <c:auto val="1"/>
        <c:lblAlgn val="ctr"/>
        <c:lblOffset val="100"/>
      </c:catAx>
      <c:valAx>
        <c:axId val="32669696"/>
        <c:scaling>
          <c:orientation val="minMax"/>
        </c:scaling>
        <c:axPos val="l"/>
        <c:majorGridlines>
          <c:spPr>
            <a:ln w="9525" cap="flat" cmpd="sng" algn="ctr">
              <a:solidFill>
                <a:schemeClr val="bg2">
                  <a:lumMod val="25000"/>
                </a:schemeClr>
              </a:solidFill>
              <a:round/>
            </a:ln>
            <a:effectLst/>
          </c:spPr>
        </c:majorGridlines>
        <c:numFmt formatCode="_(&quot;$&quot;* #,##0.00_);_(&quot;$&quot;* \(#,##0.00\);_(&quot;$&quot;* &quot;-&quot;??_);_(@_)" sourceLinked="1"/>
        <c:maj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32659712"/>
        <c:crosses val="autoZero"/>
        <c:crossBetween val="between"/>
      </c:valAx>
      <c:dTable>
        <c:showHorzBorder val="1"/>
        <c:showVertBorder val="1"/>
        <c:showOutline val="1"/>
        <c:showKeys val="1"/>
        <c:spPr>
          <a:noFill/>
          <a:ln w="9525" cap="flat" cmpd="sng" algn="ctr">
            <a:solidFill>
              <a:schemeClr val="bg2">
                <a:lumMod val="25000"/>
              </a:schemeClr>
            </a:solidFill>
            <a:round/>
          </a:ln>
          <a:effectLst/>
        </c:spPr>
        <c:txPr>
          <a:bodyPr rot="0" spcFirstLastPara="1" vertOverflow="ellipsis" vert="horz" wrap="square" anchor="ctr" anchorCtr="1"/>
          <a:lstStyle/>
          <a:p>
            <a:pPr rtl="0">
              <a:defRPr sz="1400" b="1"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plotVisOnly val="1"/>
    <c:dispBlanksAs val="gap"/>
  </c:chart>
  <c:spPr>
    <a:solidFill>
      <a:srgbClr val="C3D690"/>
    </a:solidFill>
    <a:ln w="9525" cap="flat" cmpd="sng" algn="ctr">
      <a:noFill/>
      <a:round/>
    </a:ln>
    <a:effectLst/>
  </c:spPr>
  <c:txPr>
    <a:bodyPr/>
    <a:lstStyle/>
    <a:p>
      <a:pPr>
        <a:defRPr sz="1400"/>
      </a:pPr>
      <a:endParaRPr lang="en-US"/>
    </a:p>
  </c:txPr>
  <c:externalData r:id="rId1"/>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withinLinear" id="14">
  <a:schemeClr val="accent1"/>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D"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F251BC-6679-4D27-AC46-B233E2308D29}" type="datetimeFigureOut">
              <a:rPr lang="en-ID" smtClean="0"/>
              <a:pPr/>
              <a:t>4/3/2017</a:t>
            </a:fld>
            <a:endParaRPr lang="en-ID"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D"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D"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581AF4-1886-4191-9B70-A2CDF6F6E03F}" type="slidenum">
              <a:rPr lang="en-ID" smtClean="0"/>
              <a:pPr/>
              <a:t>‹#›</a:t>
            </a:fld>
            <a:endParaRPr lang="en-ID" dirty="0"/>
          </a:p>
        </p:txBody>
      </p:sp>
    </p:spTree>
    <p:extLst>
      <p:ext uri="{BB962C8B-B14F-4D97-AF65-F5344CB8AC3E}">
        <p14:creationId xmlns:p14="http://schemas.microsoft.com/office/powerpoint/2010/main" xmlns="" val="18111425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D" dirty="0"/>
              <a:t>CHANGE PICTURE TO ONE WITH COAL</a:t>
            </a:r>
          </a:p>
        </p:txBody>
      </p:sp>
      <p:sp>
        <p:nvSpPr>
          <p:cNvPr id="4" name="Slide Number Placeholder 3"/>
          <p:cNvSpPr>
            <a:spLocks noGrp="1"/>
          </p:cNvSpPr>
          <p:nvPr>
            <p:ph type="sldNum" sz="quarter" idx="10"/>
          </p:nvPr>
        </p:nvSpPr>
        <p:spPr/>
        <p:txBody>
          <a:bodyPr/>
          <a:lstStyle/>
          <a:p>
            <a:fld id="{DD581AF4-1886-4191-9B70-A2CDF6F6E03F}" type="slidenum">
              <a:rPr lang="en-ID" smtClean="0"/>
              <a:pPr/>
              <a:t>2</a:t>
            </a:fld>
            <a:endParaRPr lang="en-ID"/>
          </a:p>
        </p:txBody>
      </p:sp>
    </p:spTree>
    <p:extLst>
      <p:ext uri="{BB962C8B-B14F-4D97-AF65-F5344CB8AC3E}">
        <p14:creationId xmlns:p14="http://schemas.microsoft.com/office/powerpoint/2010/main" xmlns="" val="10456973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D" dirty="0"/>
              <a:t>Production Q4 16 is 540,142 MT</a:t>
            </a:r>
          </a:p>
        </p:txBody>
      </p:sp>
      <p:sp>
        <p:nvSpPr>
          <p:cNvPr id="4" name="Slide Number Placeholder 3"/>
          <p:cNvSpPr>
            <a:spLocks noGrp="1"/>
          </p:cNvSpPr>
          <p:nvPr>
            <p:ph type="sldNum" sz="quarter" idx="10"/>
          </p:nvPr>
        </p:nvSpPr>
        <p:spPr/>
        <p:txBody>
          <a:bodyPr/>
          <a:lstStyle/>
          <a:p>
            <a:fld id="{DD581AF4-1886-4191-9B70-A2CDF6F6E03F}" type="slidenum">
              <a:rPr lang="en-ID" smtClean="0"/>
              <a:pPr/>
              <a:t>18</a:t>
            </a:fld>
            <a:endParaRPr lang="en-ID" dirty="0"/>
          </a:p>
        </p:txBody>
      </p:sp>
    </p:spTree>
    <p:extLst>
      <p:ext uri="{BB962C8B-B14F-4D97-AF65-F5344CB8AC3E}">
        <p14:creationId xmlns:p14="http://schemas.microsoft.com/office/powerpoint/2010/main" xmlns="" val="10832548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D" dirty="0"/>
              <a:t>Production Q4 16 is 540,142 MT</a:t>
            </a:r>
          </a:p>
        </p:txBody>
      </p:sp>
      <p:sp>
        <p:nvSpPr>
          <p:cNvPr id="4" name="Slide Number Placeholder 3"/>
          <p:cNvSpPr>
            <a:spLocks noGrp="1"/>
          </p:cNvSpPr>
          <p:nvPr>
            <p:ph type="sldNum" sz="quarter" idx="10"/>
          </p:nvPr>
        </p:nvSpPr>
        <p:spPr/>
        <p:txBody>
          <a:bodyPr/>
          <a:lstStyle/>
          <a:p>
            <a:fld id="{DD581AF4-1886-4191-9B70-A2CDF6F6E03F}" type="slidenum">
              <a:rPr lang="en-ID" smtClean="0"/>
              <a:pPr/>
              <a:t>19</a:t>
            </a:fld>
            <a:endParaRPr lang="en-ID" dirty="0"/>
          </a:p>
        </p:txBody>
      </p:sp>
    </p:spTree>
    <p:extLst>
      <p:ext uri="{BB962C8B-B14F-4D97-AF65-F5344CB8AC3E}">
        <p14:creationId xmlns:p14="http://schemas.microsoft.com/office/powerpoint/2010/main" xmlns="" val="18791683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D" dirty="0"/>
              <a:t>Production Q4 16 is 540,142 MT</a:t>
            </a:r>
          </a:p>
        </p:txBody>
      </p:sp>
      <p:sp>
        <p:nvSpPr>
          <p:cNvPr id="4" name="Slide Number Placeholder 3"/>
          <p:cNvSpPr>
            <a:spLocks noGrp="1"/>
          </p:cNvSpPr>
          <p:nvPr>
            <p:ph type="sldNum" sz="quarter" idx="10"/>
          </p:nvPr>
        </p:nvSpPr>
        <p:spPr/>
        <p:txBody>
          <a:bodyPr/>
          <a:lstStyle/>
          <a:p>
            <a:fld id="{DD581AF4-1886-4191-9B70-A2CDF6F6E03F}" type="slidenum">
              <a:rPr lang="en-ID" smtClean="0"/>
              <a:pPr/>
              <a:t>20</a:t>
            </a:fld>
            <a:endParaRPr lang="en-ID" dirty="0"/>
          </a:p>
        </p:txBody>
      </p:sp>
    </p:spTree>
    <p:extLst>
      <p:ext uri="{BB962C8B-B14F-4D97-AF65-F5344CB8AC3E}">
        <p14:creationId xmlns:p14="http://schemas.microsoft.com/office/powerpoint/2010/main" xmlns="" val="34867239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D" dirty="0"/>
              <a:t>Production Q4 16 is 540,142 MT</a:t>
            </a:r>
          </a:p>
        </p:txBody>
      </p:sp>
      <p:sp>
        <p:nvSpPr>
          <p:cNvPr id="4" name="Slide Number Placeholder 3"/>
          <p:cNvSpPr>
            <a:spLocks noGrp="1"/>
          </p:cNvSpPr>
          <p:nvPr>
            <p:ph type="sldNum" sz="quarter" idx="10"/>
          </p:nvPr>
        </p:nvSpPr>
        <p:spPr/>
        <p:txBody>
          <a:bodyPr/>
          <a:lstStyle/>
          <a:p>
            <a:fld id="{DD581AF4-1886-4191-9B70-A2CDF6F6E03F}" type="slidenum">
              <a:rPr lang="en-ID" smtClean="0"/>
              <a:pPr/>
              <a:t>21</a:t>
            </a:fld>
            <a:endParaRPr lang="en-ID" dirty="0"/>
          </a:p>
        </p:txBody>
      </p:sp>
    </p:spTree>
    <p:extLst>
      <p:ext uri="{BB962C8B-B14F-4D97-AF65-F5344CB8AC3E}">
        <p14:creationId xmlns:p14="http://schemas.microsoft.com/office/powerpoint/2010/main" xmlns="" val="40772859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D" dirty="0"/>
              <a:t>Confirm location of our mine mouth area and the 3800+ GAR coal location. Put article from the Jakarta post at the end (after the </a:t>
            </a:r>
            <a:r>
              <a:rPr lang="en-ID"/>
              <a:t>Thank You) </a:t>
            </a:r>
            <a:endParaRPr lang="en-ID" dirty="0"/>
          </a:p>
        </p:txBody>
      </p:sp>
      <p:sp>
        <p:nvSpPr>
          <p:cNvPr id="4" name="Slide Number Placeholder 3"/>
          <p:cNvSpPr>
            <a:spLocks noGrp="1"/>
          </p:cNvSpPr>
          <p:nvPr>
            <p:ph type="sldNum" sz="quarter" idx="10"/>
          </p:nvPr>
        </p:nvSpPr>
        <p:spPr/>
        <p:txBody>
          <a:bodyPr/>
          <a:lstStyle/>
          <a:p>
            <a:fld id="{DD581AF4-1886-4191-9B70-A2CDF6F6E03F}" type="slidenum">
              <a:rPr lang="en-ID" smtClean="0"/>
              <a:pPr/>
              <a:t>6</a:t>
            </a:fld>
            <a:endParaRPr lang="en-ID"/>
          </a:p>
        </p:txBody>
      </p:sp>
    </p:spTree>
    <p:extLst>
      <p:ext uri="{BB962C8B-B14F-4D97-AF65-F5344CB8AC3E}">
        <p14:creationId xmlns:p14="http://schemas.microsoft.com/office/powerpoint/2010/main" xmlns="" val="6775454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D" dirty="0"/>
              <a:t>Satellite 2</a:t>
            </a:r>
          </a:p>
        </p:txBody>
      </p:sp>
      <p:sp>
        <p:nvSpPr>
          <p:cNvPr id="4" name="Slide Number Placeholder 3"/>
          <p:cNvSpPr>
            <a:spLocks noGrp="1"/>
          </p:cNvSpPr>
          <p:nvPr>
            <p:ph type="sldNum" sz="quarter" idx="10"/>
          </p:nvPr>
        </p:nvSpPr>
        <p:spPr/>
        <p:txBody>
          <a:bodyPr/>
          <a:lstStyle/>
          <a:p>
            <a:fld id="{DD581AF4-1886-4191-9B70-A2CDF6F6E03F}" type="slidenum">
              <a:rPr lang="en-ID" smtClean="0"/>
              <a:pPr/>
              <a:t>7</a:t>
            </a:fld>
            <a:endParaRPr lang="en-ID"/>
          </a:p>
        </p:txBody>
      </p:sp>
    </p:spTree>
    <p:extLst>
      <p:ext uri="{BB962C8B-B14F-4D97-AF65-F5344CB8AC3E}">
        <p14:creationId xmlns:p14="http://schemas.microsoft.com/office/powerpoint/2010/main" xmlns="" val="18271872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D" dirty="0"/>
              <a:t>Satellite 1</a:t>
            </a:r>
          </a:p>
        </p:txBody>
      </p:sp>
      <p:sp>
        <p:nvSpPr>
          <p:cNvPr id="4" name="Slide Number Placeholder 3"/>
          <p:cNvSpPr>
            <a:spLocks noGrp="1"/>
          </p:cNvSpPr>
          <p:nvPr>
            <p:ph type="sldNum" sz="quarter" idx="10"/>
          </p:nvPr>
        </p:nvSpPr>
        <p:spPr/>
        <p:txBody>
          <a:bodyPr/>
          <a:lstStyle/>
          <a:p>
            <a:fld id="{DD581AF4-1886-4191-9B70-A2CDF6F6E03F}" type="slidenum">
              <a:rPr lang="en-ID" smtClean="0"/>
              <a:pPr/>
              <a:t>8</a:t>
            </a:fld>
            <a:endParaRPr lang="en-ID"/>
          </a:p>
        </p:txBody>
      </p:sp>
    </p:spTree>
    <p:extLst>
      <p:ext uri="{BB962C8B-B14F-4D97-AF65-F5344CB8AC3E}">
        <p14:creationId xmlns:p14="http://schemas.microsoft.com/office/powerpoint/2010/main" xmlns="" val="39946812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D" dirty="0"/>
              <a:t>Possible to do 75k tons </a:t>
            </a:r>
          </a:p>
        </p:txBody>
      </p:sp>
      <p:sp>
        <p:nvSpPr>
          <p:cNvPr id="4" name="Slide Number Placeholder 3"/>
          <p:cNvSpPr>
            <a:spLocks noGrp="1"/>
          </p:cNvSpPr>
          <p:nvPr>
            <p:ph type="sldNum" sz="quarter" idx="10"/>
          </p:nvPr>
        </p:nvSpPr>
        <p:spPr/>
        <p:txBody>
          <a:bodyPr/>
          <a:lstStyle/>
          <a:p>
            <a:fld id="{DD581AF4-1886-4191-9B70-A2CDF6F6E03F}" type="slidenum">
              <a:rPr lang="en-ID" smtClean="0"/>
              <a:pPr/>
              <a:t>11</a:t>
            </a:fld>
            <a:endParaRPr lang="en-ID"/>
          </a:p>
        </p:txBody>
      </p:sp>
    </p:spTree>
    <p:extLst>
      <p:ext uri="{BB962C8B-B14F-4D97-AF65-F5344CB8AC3E}">
        <p14:creationId xmlns:p14="http://schemas.microsoft.com/office/powerpoint/2010/main" xmlns="" val="35484041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D" dirty="0"/>
              <a:t>Production Q4 16 is 540,142 MT</a:t>
            </a:r>
          </a:p>
        </p:txBody>
      </p:sp>
      <p:sp>
        <p:nvSpPr>
          <p:cNvPr id="4" name="Slide Number Placeholder 3"/>
          <p:cNvSpPr>
            <a:spLocks noGrp="1"/>
          </p:cNvSpPr>
          <p:nvPr>
            <p:ph type="sldNum" sz="quarter" idx="10"/>
          </p:nvPr>
        </p:nvSpPr>
        <p:spPr/>
        <p:txBody>
          <a:bodyPr/>
          <a:lstStyle/>
          <a:p>
            <a:fld id="{DD581AF4-1886-4191-9B70-A2CDF6F6E03F}" type="slidenum">
              <a:rPr lang="en-ID" smtClean="0"/>
              <a:pPr/>
              <a:t>14</a:t>
            </a:fld>
            <a:endParaRPr lang="en-ID"/>
          </a:p>
        </p:txBody>
      </p:sp>
    </p:spTree>
    <p:extLst>
      <p:ext uri="{BB962C8B-B14F-4D97-AF65-F5344CB8AC3E}">
        <p14:creationId xmlns:p14="http://schemas.microsoft.com/office/powerpoint/2010/main" xmlns="" val="22843732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D" dirty="0"/>
              <a:t>Production Q4 16 is 540,142 MT</a:t>
            </a:r>
          </a:p>
        </p:txBody>
      </p:sp>
      <p:sp>
        <p:nvSpPr>
          <p:cNvPr id="4" name="Slide Number Placeholder 3"/>
          <p:cNvSpPr>
            <a:spLocks noGrp="1"/>
          </p:cNvSpPr>
          <p:nvPr>
            <p:ph type="sldNum" sz="quarter" idx="10"/>
          </p:nvPr>
        </p:nvSpPr>
        <p:spPr/>
        <p:txBody>
          <a:bodyPr/>
          <a:lstStyle/>
          <a:p>
            <a:fld id="{DD581AF4-1886-4191-9B70-A2CDF6F6E03F}" type="slidenum">
              <a:rPr lang="en-ID" smtClean="0"/>
              <a:pPr/>
              <a:t>15</a:t>
            </a:fld>
            <a:endParaRPr lang="en-ID" dirty="0"/>
          </a:p>
        </p:txBody>
      </p:sp>
    </p:spTree>
    <p:extLst>
      <p:ext uri="{BB962C8B-B14F-4D97-AF65-F5344CB8AC3E}">
        <p14:creationId xmlns:p14="http://schemas.microsoft.com/office/powerpoint/2010/main" xmlns="" val="6264550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D" dirty="0"/>
              <a:t>Production Q4 16 is 540,142 MT</a:t>
            </a:r>
          </a:p>
        </p:txBody>
      </p:sp>
      <p:sp>
        <p:nvSpPr>
          <p:cNvPr id="4" name="Slide Number Placeholder 3"/>
          <p:cNvSpPr>
            <a:spLocks noGrp="1"/>
          </p:cNvSpPr>
          <p:nvPr>
            <p:ph type="sldNum" sz="quarter" idx="10"/>
          </p:nvPr>
        </p:nvSpPr>
        <p:spPr/>
        <p:txBody>
          <a:bodyPr/>
          <a:lstStyle/>
          <a:p>
            <a:fld id="{DD581AF4-1886-4191-9B70-A2CDF6F6E03F}" type="slidenum">
              <a:rPr lang="en-ID" smtClean="0"/>
              <a:pPr/>
              <a:t>16</a:t>
            </a:fld>
            <a:endParaRPr lang="en-ID" dirty="0"/>
          </a:p>
        </p:txBody>
      </p:sp>
    </p:spTree>
    <p:extLst>
      <p:ext uri="{BB962C8B-B14F-4D97-AF65-F5344CB8AC3E}">
        <p14:creationId xmlns:p14="http://schemas.microsoft.com/office/powerpoint/2010/main" xmlns="" val="10846193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D" dirty="0"/>
              <a:t>Production Q4 16 is 540,142 MT</a:t>
            </a:r>
          </a:p>
        </p:txBody>
      </p:sp>
      <p:sp>
        <p:nvSpPr>
          <p:cNvPr id="4" name="Slide Number Placeholder 3"/>
          <p:cNvSpPr>
            <a:spLocks noGrp="1"/>
          </p:cNvSpPr>
          <p:nvPr>
            <p:ph type="sldNum" sz="quarter" idx="10"/>
          </p:nvPr>
        </p:nvSpPr>
        <p:spPr/>
        <p:txBody>
          <a:bodyPr/>
          <a:lstStyle/>
          <a:p>
            <a:fld id="{DD581AF4-1886-4191-9B70-A2CDF6F6E03F}" type="slidenum">
              <a:rPr lang="en-ID" smtClean="0"/>
              <a:pPr/>
              <a:t>17</a:t>
            </a:fld>
            <a:endParaRPr lang="en-ID" dirty="0"/>
          </a:p>
        </p:txBody>
      </p:sp>
    </p:spTree>
    <p:extLst>
      <p:ext uri="{BB962C8B-B14F-4D97-AF65-F5344CB8AC3E}">
        <p14:creationId xmlns:p14="http://schemas.microsoft.com/office/powerpoint/2010/main" xmlns="" val="21634384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D"/>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D"/>
          </a:p>
        </p:txBody>
      </p:sp>
      <p:sp>
        <p:nvSpPr>
          <p:cNvPr id="4" name="Date Placeholder 3"/>
          <p:cNvSpPr>
            <a:spLocks noGrp="1"/>
          </p:cNvSpPr>
          <p:nvPr>
            <p:ph type="dt" sz="half" idx="10"/>
          </p:nvPr>
        </p:nvSpPr>
        <p:spPr/>
        <p:txBody>
          <a:bodyPr/>
          <a:lstStyle/>
          <a:p>
            <a:fld id="{CD30732E-355C-440B-BE79-77714DC18B71}" type="datetimeFigureOut">
              <a:rPr lang="en-ID" smtClean="0"/>
              <a:pPr/>
              <a:t>4/3/2017</a:t>
            </a:fld>
            <a:endParaRPr lang="en-ID" dirty="0"/>
          </a:p>
        </p:txBody>
      </p:sp>
      <p:sp>
        <p:nvSpPr>
          <p:cNvPr id="5" name="Footer Placeholder 4"/>
          <p:cNvSpPr>
            <a:spLocks noGrp="1"/>
          </p:cNvSpPr>
          <p:nvPr>
            <p:ph type="ftr" sz="quarter" idx="11"/>
          </p:nvPr>
        </p:nvSpPr>
        <p:spPr/>
        <p:txBody>
          <a:bodyPr/>
          <a:lstStyle/>
          <a:p>
            <a:endParaRPr lang="en-ID" dirty="0"/>
          </a:p>
        </p:txBody>
      </p:sp>
      <p:sp>
        <p:nvSpPr>
          <p:cNvPr id="6" name="Slide Number Placeholder 5"/>
          <p:cNvSpPr>
            <a:spLocks noGrp="1"/>
          </p:cNvSpPr>
          <p:nvPr>
            <p:ph type="sldNum" sz="quarter" idx="12"/>
          </p:nvPr>
        </p:nvSpPr>
        <p:spPr/>
        <p:txBody>
          <a:bodyPr/>
          <a:lstStyle/>
          <a:p>
            <a:fld id="{937A3070-8A18-4F2D-9938-5B08BA2367FC}" type="slidenum">
              <a:rPr lang="en-ID" smtClean="0"/>
              <a:pPr/>
              <a:t>‹#›</a:t>
            </a:fld>
            <a:endParaRPr lang="en-ID" dirty="0"/>
          </a:p>
        </p:txBody>
      </p:sp>
    </p:spTree>
    <p:extLst>
      <p:ext uri="{BB962C8B-B14F-4D97-AF65-F5344CB8AC3E}">
        <p14:creationId xmlns:p14="http://schemas.microsoft.com/office/powerpoint/2010/main" xmlns="" val="38563860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D"/>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Date Placeholder 3"/>
          <p:cNvSpPr>
            <a:spLocks noGrp="1"/>
          </p:cNvSpPr>
          <p:nvPr>
            <p:ph type="dt" sz="half" idx="10"/>
          </p:nvPr>
        </p:nvSpPr>
        <p:spPr/>
        <p:txBody>
          <a:bodyPr/>
          <a:lstStyle/>
          <a:p>
            <a:fld id="{CD30732E-355C-440B-BE79-77714DC18B71}" type="datetimeFigureOut">
              <a:rPr lang="en-ID" smtClean="0"/>
              <a:pPr/>
              <a:t>4/3/2017</a:t>
            </a:fld>
            <a:endParaRPr lang="en-ID" dirty="0"/>
          </a:p>
        </p:txBody>
      </p:sp>
      <p:sp>
        <p:nvSpPr>
          <p:cNvPr id="5" name="Footer Placeholder 4"/>
          <p:cNvSpPr>
            <a:spLocks noGrp="1"/>
          </p:cNvSpPr>
          <p:nvPr>
            <p:ph type="ftr" sz="quarter" idx="11"/>
          </p:nvPr>
        </p:nvSpPr>
        <p:spPr/>
        <p:txBody>
          <a:bodyPr/>
          <a:lstStyle/>
          <a:p>
            <a:endParaRPr lang="en-ID" dirty="0"/>
          </a:p>
        </p:txBody>
      </p:sp>
      <p:sp>
        <p:nvSpPr>
          <p:cNvPr id="6" name="Slide Number Placeholder 5"/>
          <p:cNvSpPr>
            <a:spLocks noGrp="1"/>
          </p:cNvSpPr>
          <p:nvPr>
            <p:ph type="sldNum" sz="quarter" idx="12"/>
          </p:nvPr>
        </p:nvSpPr>
        <p:spPr/>
        <p:txBody>
          <a:bodyPr/>
          <a:lstStyle/>
          <a:p>
            <a:fld id="{937A3070-8A18-4F2D-9938-5B08BA2367FC}" type="slidenum">
              <a:rPr lang="en-ID" smtClean="0"/>
              <a:pPr/>
              <a:t>‹#›</a:t>
            </a:fld>
            <a:endParaRPr lang="en-ID" dirty="0"/>
          </a:p>
        </p:txBody>
      </p:sp>
    </p:spTree>
    <p:extLst>
      <p:ext uri="{BB962C8B-B14F-4D97-AF65-F5344CB8AC3E}">
        <p14:creationId xmlns:p14="http://schemas.microsoft.com/office/powerpoint/2010/main" xmlns="" val="16181896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ID"/>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Date Placeholder 3"/>
          <p:cNvSpPr>
            <a:spLocks noGrp="1"/>
          </p:cNvSpPr>
          <p:nvPr>
            <p:ph type="dt" sz="half" idx="10"/>
          </p:nvPr>
        </p:nvSpPr>
        <p:spPr/>
        <p:txBody>
          <a:bodyPr/>
          <a:lstStyle/>
          <a:p>
            <a:fld id="{CD30732E-355C-440B-BE79-77714DC18B71}" type="datetimeFigureOut">
              <a:rPr lang="en-ID" smtClean="0"/>
              <a:pPr/>
              <a:t>4/3/2017</a:t>
            </a:fld>
            <a:endParaRPr lang="en-ID" dirty="0"/>
          </a:p>
        </p:txBody>
      </p:sp>
      <p:sp>
        <p:nvSpPr>
          <p:cNvPr id="5" name="Footer Placeholder 4"/>
          <p:cNvSpPr>
            <a:spLocks noGrp="1"/>
          </p:cNvSpPr>
          <p:nvPr>
            <p:ph type="ftr" sz="quarter" idx="11"/>
          </p:nvPr>
        </p:nvSpPr>
        <p:spPr/>
        <p:txBody>
          <a:bodyPr/>
          <a:lstStyle/>
          <a:p>
            <a:endParaRPr lang="en-ID" dirty="0"/>
          </a:p>
        </p:txBody>
      </p:sp>
      <p:sp>
        <p:nvSpPr>
          <p:cNvPr id="6" name="Slide Number Placeholder 5"/>
          <p:cNvSpPr>
            <a:spLocks noGrp="1"/>
          </p:cNvSpPr>
          <p:nvPr>
            <p:ph type="sldNum" sz="quarter" idx="12"/>
          </p:nvPr>
        </p:nvSpPr>
        <p:spPr/>
        <p:txBody>
          <a:bodyPr/>
          <a:lstStyle/>
          <a:p>
            <a:fld id="{937A3070-8A18-4F2D-9938-5B08BA2367FC}" type="slidenum">
              <a:rPr lang="en-ID" smtClean="0"/>
              <a:pPr/>
              <a:t>‹#›</a:t>
            </a:fld>
            <a:endParaRPr lang="en-ID" dirty="0"/>
          </a:p>
        </p:txBody>
      </p:sp>
    </p:spTree>
    <p:extLst>
      <p:ext uri="{BB962C8B-B14F-4D97-AF65-F5344CB8AC3E}">
        <p14:creationId xmlns:p14="http://schemas.microsoft.com/office/powerpoint/2010/main" xmlns="" val="38396073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D"/>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Date Placeholder 3"/>
          <p:cNvSpPr>
            <a:spLocks noGrp="1"/>
          </p:cNvSpPr>
          <p:nvPr>
            <p:ph type="dt" sz="half" idx="10"/>
          </p:nvPr>
        </p:nvSpPr>
        <p:spPr/>
        <p:txBody>
          <a:bodyPr/>
          <a:lstStyle/>
          <a:p>
            <a:fld id="{CD30732E-355C-440B-BE79-77714DC18B71}" type="datetimeFigureOut">
              <a:rPr lang="en-ID" smtClean="0"/>
              <a:pPr/>
              <a:t>4/3/2017</a:t>
            </a:fld>
            <a:endParaRPr lang="en-ID" dirty="0"/>
          </a:p>
        </p:txBody>
      </p:sp>
      <p:sp>
        <p:nvSpPr>
          <p:cNvPr id="5" name="Footer Placeholder 4"/>
          <p:cNvSpPr>
            <a:spLocks noGrp="1"/>
          </p:cNvSpPr>
          <p:nvPr>
            <p:ph type="ftr" sz="quarter" idx="11"/>
          </p:nvPr>
        </p:nvSpPr>
        <p:spPr/>
        <p:txBody>
          <a:bodyPr/>
          <a:lstStyle/>
          <a:p>
            <a:endParaRPr lang="en-ID" dirty="0"/>
          </a:p>
        </p:txBody>
      </p:sp>
      <p:sp>
        <p:nvSpPr>
          <p:cNvPr id="6" name="Slide Number Placeholder 5"/>
          <p:cNvSpPr>
            <a:spLocks noGrp="1"/>
          </p:cNvSpPr>
          <p:nvPr>
            <p:ph type="sldNum" sz="quarter" idx="12"/>
          </p:nvPr>
        </p:nvSpPr>
        <p:spPr/>
        <p:txBody>
          <a:bodyPr/>
          <a:lstStyle/>
          <a:p>
            <a:fld id="{937A3070-8A18-4F2D-9938-5B08BA2367FC}" type="slidenum">
              <a:rPr lang="en-ID" smtClean="0"/>
              <a:pPr/>
              <a:t>‹#›</a:t>
            </a:fld>
            <a:endParaRPr lang="en-ID" dirty="0"/>
          </a:p>
        </p:txBody>
      </p:sp>
    </p:spTree>
    <p:extLst>
      <p:ext uri="{BB962C8B-B14F-4D97-AF65-F5344CB8AC3E}">
        <p14:creationId xmlns:p14="http://schemas.microsoft.com/office/powerpoint/2010/main" xmlns="" val="31229582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D"/>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D30732E-355C-440B-BE79-77714DC18B71}" type="datetimeFigureOut">
              <a:rPr lang="en-ID" smtClean="0"/>
              <a:pPr/>
              <a:t>4/3/2017</a:t>
            </a:fld>
            <a:endParaRPr lang="en-ID" dirty="0"/>
          </a:p>
        </p:txBody>
      </p:sp>
      <p:sp>
        <p:nvSpPr>
          <p:cNvPr id="5" name="Footer Placeholder 4"/>
          <p:cNvSpPr>
            <a:spLocks noGrp="1"/>
          </p:cNvSpPr>
          <p:nvPr>
            <p:ph type="ftr" sz="quarter" idx="11"/>
          </p:nvPr>
        </p:nvSpPr>
        <p:spPr/>
        <p:txBody>
          <a:bodyPr/>
          <a:lstStyle/>
          <a:p>
            <a:endParaRPr lang="en-ID" dirty="0"/>
          </a:p>
        </p:txBody>
      </p:sp>
      <p:sp>
        <p:nvSpPr>
          <p:cNvPr id="6" name="Slide Number Placeholder 5"/>
          <p:cNvSpPr>
            <a:spLocks noGrp="1"/>
          </p:cNvSpPr>
          <p:nvPr>
            <p:ph type="sldNum" sz="quarter" idx="12"/>
          </p:nvPr>
        </p:nvSpPr>
        <p:spPr/>
        <p:txBody>
          <a:bodyPr/>
          <a:lstStyle/>
          <a:p>
            <a:fld id="{937A3070-8A18-4F2D-9938-5B08BA2367FC}" type="slidenum">
              <a:rPr lang="en-ID" smtClean="0"/>
              <a:pPr/>
              <a:t>‹#›</a:t>
            </a:fld>
            <a:endParaRPr lang="en-ID" dirty="0"/>
          </a:p>
        </p:txBody>
      </p:sp>
    </p:spTree>
    <p:extLst>
      <p:ext uri="{BB962C8B-B14F-4D97-AF65-F5344CB8AC3E}">
        <p14:creationId xmlns:p14="http://schemas.microsoft.com/office/powerpoint/2010/main" xmlns="" val="17959701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D"/>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5" name="Date Placeholder 4"/>
          <p:cNvSpPr>
            <a:spLocks noGrp="1"/>
          </p:cNvSpPr>
          <p:nvPr>
            <p:ph type="dt" sz="half" idx="10"/>
          </p:nvPr>
        </p:nvSpPr>
        <p:spPr/>
        <p:txBody>
          <a:bodyPr/>
          <a:lstStyle/>
          <a:p>
            <a:fld id="{CD30732E-355C-440B-BE79-77714DC18B71}" type="datetimeFigureOut">
              <a:rPr lang="en-ID" smtClean="0"/>
              <a:pPr/>
              <a:t>4/3/2017</a:t>
            </a:fld>
            <a:endParaRPr lang="en-ID" dirty="0"/>
          </a:p>
        </p:txBody>
      </p:sp>
      <p:sp>
        <p:nvSpPr>
          <p:cNvPr id="6" name="Footer Placeholder 5"/>
          <p:cNvSpPr>
            <a:spLocks noGrp="1"/>
          </p:cNvSpPr>
          <p:nvPr>
            <p:ph type="ftr" sz="quarter" idx="11"/>
          </p:nvPr>
        </p:nvSpPr>
        <p:spPr/>
        <p:txBody>
          <a:bodyPr/>
          <a:lstStyle/>
          <a:p>
            <a:endParaRPr lang="en-ID" dirty="0"/>
          </a:p>
        </p:txBody>
      </p:sp>
      <p:sp>
        <p:nvSpPr>
          <p:cNvPr id="7" name="Slide Number Placeholder 6"/>
          <p:cNvSpPr>
            <a:spLocks noGrp="1"/>
          </p:cNvSpPr>
          <p:nvPr>
            <p:ph type="sldNum" sz="quarter" idx="12"/>
          </p:nvPr>
        </p:nvSpPr>
        <p:spPr/>
        <p:txBody>
          <a:bodyPr/>
          <a:lstStyle/>
          <a:p>
            <a:fld id="{937A3070-8A18-4F2D-9938-5B08BA2367FC}" type="slidenum">
              <a:rPr lang="en-ID" smtClean="0"/>
              <a:pPr/>
              <a:t>‹#›</a:t>
            </a:fld>
            <a:endParaRPr lang="en-ID" dirty="0"/>
          </a:p>
        </p:txBody>
      </p:sp>
    </p:spTree>
    <p:extLst>
      <p:ext uri="{BB962C8B-B14F-4D97-AF65-F5344CB8AC3E}">
        <p14:creationId xmlns:p14="http://schemas.microsoft.com/office/powerpoint/2010/main" xmlns="" val="34824934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ID"/>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7" name="Date Placeholder 6"/>
          <p:cNvSpPr>
            <a:spLocks noGrp="1"/>
          </p:cNvSpPr>
          <p:nvPr>
            <p:ph type="dt" sz="half" idx="10"/>
          </p:nvPr>
        </p:nvSpPr>
        <p:spPr/>
        <p:txBody>
          <a:bodyPr/>
          <a:lstStyle/>
          <a:p>
            <a:fld id="{CD30732E-355C-440B-BE79-77714DC18B71}" type="datetimeFigureOut">
              <a:rPr lang="en-ID" smtClean="0"/>
              <a:pPr/>
              <a:t>4/3/2017</a:t>
            </a:fld>
            <a:endParaRPr lang="en-ID" dirty="0"/>
          </a:p>
        </p:txBody>
      </p:sp>
      <p:sp>
        <p:nvSpPr>
          <p:cNvPr id="8" name="Footer Placeholder 7"/>
          <p:cNvSpPr>
            <a:spLocks noGrp="1"/>
          </p:cNvSpPr>
          <p:nvPr>
            <p:ph type="ftr" sz="quarter" idx="11"/>
          </p:nvPr>
        </p:nvSpPr>
        <p:spPr/>
        <p:txBody>
          <a:bodyPr/>
          <a:lstStyle/>
          <a:p>
            <a:endParaRPr lang="en-ID" dirty="0"/>
          </a:p>
        </p:txBody>
      </p:sp>
      <p:sp>
        <p:nvSpPr>
          <p:cNvPr id="9" name="Slide Number Placeholder 8"/>
          <p:cNvSpPr>
            <a:spLocks noGrp="1"/>
          </p:cNvSpPr>
          <p:nvPr>
            <p:ph type="sldNum" sz="quarter" idx="12"/>
          </p:nvPr>
        </p:nvSpPr>
        <p:spPr/>
        <p:txBody>
          <a:bodyPr/>
          <a:lstStyle/>
          <a:p>
            <a:fld id="{937A3070-8A18-4F2D-9938-5B08BA2367FC}" type="slidenum">
              <a:rPr lang="en-ID" smtClean="0"/>
              <a:pPr/>
              <a:t>‹#›</a:t>
            </a:fld>
            <a:endParaRPr lang="en-ID" dirty="0"/>
          </a:p>
        </p:txBody>
      </p:sp>
    </p:spTree>
    <p:extLst>
      <p:ext uri="{BB962C8B-B14F-4D97-AF65-F5344CB8AC3E}">
        <p14:creationId xmlns:p14="http://schemas.microsoft.com/office/powerpoint/2010/main" xmlns="" val="25884110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D"/>
          </a:p>
        </p:txBody>
      </p:sp>
      <p:sp>
        <p:nvSpPr>
          <p:cNvPr id="3" name="Date Placeholder 2"/>
          <p:cNvSpPr>
            <a:spLocks noGrp="1"/>
          </p:cNvSpPr>
          <p:nvPr>
            <p:ph type="dt" sz="half" idx="10"/>
          </p:nvPr>
        </p:nvSpPr>
        <p:spPr/>
        <p:txBody>
          <a:bodyPr/>
          <a:lstStyle/>
          <a:p>
            <a:fld id="{CD30732E-355C-440B-BE79-77714DC18B71}" type="datetimeFigureOut">
              <a:rPr lang="en-ID" smtClean="0"/>
              <a:pPr/>
              <a:t>4/3/2017</a:t>
            </a:fld>
            <a:endParaRPr lang="en-ID" dirty="0"/>
          </a:p>
        </p:txBody>
      </p:sp>
      <p:sp>
        <p:nvSpPr>
          <p:cNvPr id="4" name="Footer Placeholder 3"/>
          <p:cNvSpPr>
            <a:spLocks noGrp="1"/>
          </p:cNvSpPr>
          <p:nvPr>
            <p:ph type="ftr" sz="quarter" idx="11"/>
          </p:nvPr>
        </p:nvSpPr>
        <p:spPr/>
        <p:txBody>
          <a:bodyPr/>
          <a:lstStyle/>
          <a:p>
            <a:endParaRPr lang="en-ID" dirty="0"/>
          </a:p>
        </p:txBody>
      </p:sp>
      <p:sp>
        <p:nvSpPr>
          <p:cNvPr id="5" name="Slide Number Placeholder 4"/>
          <p:cNvSpPr>
            <a:spLocks noGrp="1"/>
          </p:cNvSpPr>
          <p:nvPr>
            <p:ph type="sldNum" sz="quarter" idx="12"/>
          </p:nvPr>
        </p:nvSpPr>
        <p:spPr/>
        <p:txBody>
          <a:bodyPr/>
          <a:lstStyle/>
          <a:p>
            <a:fld id="{937A3070-8A18-4F2D-9938-5B08BA2367FC}" type="slidenum">
              <a:rPr lang="en-ID" smtClean="0"/>
              <a:pPr/>
              <a:t>‹#›</a:t>
            </a:fld>
            <a:endParaRPr lang="en-ID" dirty="0"/>
          </a:p>
        </p:txBody>
      </p:sp>
    </p:spTree>
    <p:extLst>
      <p:ext uri="{BB962C8B-B14F-4D97-AF65-F5344CB8AC3E}">
        <p14:creationId xmlns:p14="http://schemas.microsoft.com/office/powerpoint/2010/main" xmlns="" val="23866624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30732E-355C-440B-BE79-77714DC18B71}" type="datetimeFigureOut">
              <a:rPr lang="en-ID" smtClean="0"/>
              <a:pPr/>
              <a:t>4/3/2017</a:t>
            </a:fld>
            <a:endParaRPr lang="en-ID" dirty="0"/>
          </a:p>
        </p:txBody>
      </p:sp>
      <p:sp>
        <p:nvSpPr>
          <p:cNvPr id="3" name="Footer Placeholder 2"/>
          <p:cNvSpPr>
            <a:spLocks noGrp="1"/>
          </p:cNvSpPr>
          <p:nvPr>
            <p:ph type="ftr" sz="quarter" idx="11"/>
          </p:nvPr>
        </p:nvSpPr>
        <p:spPr/>
        <p:txBody>
          <a:bodyPr/>
          <a:lstStyle/>
          <a:p>
            <a:endParaRPr lang="en-ID" dirty="0"/>
          </a:p>
        </p:txBody>
      </p:sp>
      <p:sp>
        <p:nvSpPr>
          <p:cNvPr id="4" name="Slide Number Placeholder 3"/>
          <p:cNvSpPr>
            <a:spLocks noGrp="1"/>
          </p:cNvSpPr>
          <p:nvPr>
            <p:ph type="sldNum" sz="quarter" idx="12"/>
          </p:nvPr>
        </p:nvSpPr>
        <p:spPr/>
        <p:txBody>
          <a:bodyPr/>
          <a:lstStyle/>
          <a:p>
            <a:fld id="{937A3070-8A18-4F2D-9938-5B08BA2367FC}" type="slidenum">
              <a:rPr lang="en-ID" smtClean="0"/>
              <a:pPr/>
              <a:t>‹#›</a:t>
            </a:fld>
            <a:endParaRPr lang="en-ID" dirty="0"/>
          </a:p>
        </p:txBody>
      </p:sp>
    </p:spTree>
    <p:extLst>
      <p:ext uri="{BB962C8B-B14F-4D97-AF65-F5344CB8AC3E}">
        <p14:creationId xmlns:p14="http://schemas.microsoft.com/office/powerpoint/2010/main" xmlns="" val="32112303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D"/>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D30732E-355C-440B-BE79-77714DC18B71}" type="datetimeFigureOut">
              <a:rPr lang="en-ID" smtClean="0"/>
              <a:pPr/>
              <a:t>4/3/2017</a:t>
            </a:fld>
            <a:endParaRPr lang="en-ID" dirty="0"/>
          </a:p>
        </p:txBody>
      </p:sp>
      <p:sp>
        <p:nvSpPr>
          <p:cNvPr id="6" name="Footer Placeholder 5"/>
          <p:cNvSpPr>
            <a:spLocks noGrp="1"/>
          </p:cNvSpPr>
          <p:nvPr>
            <p:ph type="ftr" sz="quarter" idx="11"/>
          </p:nvPr>
        </p:nvSpPr>
        <p:spPr/>
        <p:txBody>
          <a:bodyPr/>
          <a:lstStyle/>
          <a:p>
            <a:endParaRPr lang="en-ID" dirty="0"/>
          </a:p>
        </p:txBody>
      </p:sp>
      <p:sp>
        <p:nvSpPr>
          <p:cNvPr id="7" name="Slide Number Placeholder 6"/>
          <p:cNvSpPr>
            <a:spLocks noGrp="1"/>
          </p:cNvSpPr>
          <p:nvPr>
            <p:ph type="sldNum" sz="quarter" idx="12"/>
          </p:nvPr>
        </p:nvSpPr>
        <p:spPr/>
        <p:txBody>
          <a:bodyPr/>
          <a:lstStyle/>
          <a:p>
            <a:fld id="{937A3070-8A18-4F2D-9938-5B08BA2367FC}" type="slidenum">
              <a:rPr lang="en-ID" smtClean="0"/>
              <a:pPr/>
              <a:t>‹#›</a:t>
            </a:fld>
            <a:endParaRPr lang="en-ID" dirty="0"/>
          </a:p>
        </p:txBody>
      </p:sp>
    </p:spTree>
    <p:extLst>
      <p:ext uri="{BB962C8B-B14F-4D97-AF65-F5344CB8AC3E}">
        <p14:creationId xmlns:p14="http://schemas.microsoft.com/office/powerpoint/2010/main" xmlns="" val="8046300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D"/>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D"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D30732E-355C-440B-BE79-77714DC18B71}" type="datetimeFigureOut">
              <a:rPr lang="en-ID" smtClean="0"/>
              <a:pPr/>
              <a:t>4/3/2017</a:t>
            </a:fld>
            <a:endParaRPr lang="en-ID" dirty="0"/>
          </a:p>
        </p:txBody>
      </p:sp>
      <p:sp>
        <p:nvSpPr>
          <p:cNvPr id="6" name="Footer Placeholder 5"/>
          <p:cNvSpPr>
            <a:spLocks noGrp="1"/>
          </p:cNvSpPr>
          <p:nvPr>
            <p:ph type="ftr" sz="quarter" idx="11"/>
          </p:nvPr>
        </p:nvSpPr>
        <p:spPr/>
        <p:txBody>
          <a:bodyPr/>
          <a:lstStyle/>
          <a:p>
            <a:endParaRPr lang="en-ID" dirty="0"/>
          </a:p>
        </p:txBody>
      </p:sp>
      <p:sp>
        <p:nvSpPr>
          <p:cNvPr id="7" name="Slide Number Placeholder 6"/>
          <p:cNvSpPr>
            <a:spLocks noGrp="1"/>
          </p:cNvSpPr>
          <p:nvPr>
            <p:ph type="sldNum" sz="quarter" idx="12"/>
          </p:nvPr>
        </p:nvSpPr>
        <p:spPr/>
        <p:txBody>
          <a:bodyPr/>
          <a:lstStyle/>
          <a:p>
            <a:fld id="{937A3070-8A18-4F2D-9938-5B08BA2367FC}" type="slidenum">
              <a:rPr lang="en-ID" smtClean="0"/>
              <a:pPr/>
              <a:t>‹#›</a:t>
            </a:fld>
            <a:endParaRPr lang="en-ID" dirty="0"/>
          </a:p>
        </p:txBody>
      </p:sp>
    </p:spTree>
    <p:extLst>
      <p:ext uri="{BB962C8B-B14F-4D97-AF65-F5344CB8AC3E}">
        <p14:creationId xmlns:p14="http://schemas.microsoft.com/office/powerpoint/2010/main" xmlns="" val="26576547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C3D69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D"/>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30732E-355C-440B-BE79-77714DC18B71}" type="datetimeFigureOut">
              <a:rPr lang="en-ID" smtClean="0"/>
              <a:pPr/>
              <a:t>4/3/2017</a:t>
            </a:fld>
            <a:endParaRPr lang="en-ID"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D"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7A3070-8A18-4F2D-9938-5B08BA2367FC}" type="slidenum">
              <a:rPr lang="en-ID" smtClean="0"/>
              <a:pPr/>
              <a:t>‹#›</a:t>
            </a:fld>
            <a:endParaRPr lang="en-ID" dirty="0"/>
          </a:p>
        </p:txBody>
      </p:sp>
    </p:spTree>
    <p:extLst>
      <p:ext uri="{BB962C8B-B14F-4D97-AF65-F5344CB8AC3E}">
        <p14:creationId xmlns:p14="http://schemas.microsoft.com/office/powerpoint/2010/main" xmlns="" val="37818921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chart" Target="../charts/chart3.xml"/></Relationships>
</file>

<file path=ppt/slides/_rels/slide1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ID" dirty="0"/>
          </a:p>
        </p:txBody>
      </p:sp>
      <p:sp>
        <p:nvSpPr>
          <p:cNvPr id="3" name="Subtitle 2"/>
          <p:cNvSpPr>
            <a:spLocks noGrp="1"/>
          </p:cNvSpPr>
          <p:nvPr>
            <p:ph type="subTitle" idx="1"/>
          </p:nvPr>
        </p:nvSpPr>
        <p:spPr/>
        <p:txBody>
          <a:bodyPr/>
          <a:lstStyle/>
          <a:p>
            <a:endParaRPr lang="en-ID" dirty="0"/>
          </a:p>
        </p:txBody>
      </p:sp>
      <p:pic>
        <p:nvPicPr>
          <p:cNvPr id="5" name="Picture 4" descr="DJI_0047.JPG"/>
          <p:cNvPicPr>
            <a:picLocks noChangeAspect="1"/>
          </p:cNvPicPr>
          <p:nvPr/>
        </p:nvPicPr>
        <p:blipFill rotWithShape="1">
          <a:blip r:embed="rId2" cstate="print"/>
          <a:srcRect l="5373" r="8365" b="-90"/>
          <a:stretch/>
        </p:blipFill>
        <p:spPr>
          <a:xfrm>
            <a:off x="-1" y="-63568"/>
            <a:ext cx="12271001" cy="6921568"/>
          </a:xfrm>
          <a:prstGeom prst="rect">
            <a:avLst/>
          </a:prstGeom>
          <a:ln>
            <a:noFill/>
          </a:ln>
          <a:effectLst>
            <a:outerShdw blurRad="292100" dist="139700" dir="2700000" algn="tl" rotWithShape="0">
              <a:srgbClr val="333333">
                <a:alpha val="65000"/>
              </a:srgbClr>
            </a:outerShdw>
          </a:effectLst>
        </p:spPr>
      </p:pic>
      <p:sp>
        <p:nvSpPr>
          <p:cNvPr id="6" name="Rectangle 5"/>
          <p:cNvSpPr/>
          <p:nvPr/>
        </p:nvSpPr>
        <p:spPr>
          <a:xfrm>
            <a:off x="-63005" y="1359901"/>
            <a:ext cx="12336861" cy="2260601"/>
          </a:xfrm>
          <a:prstGeom prst="rect">
            <a:avLst/>
          </a:prstGeom>
          <a:solidFill>
            <a:srgbClr val="C3D690">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8"/>
            <a:endParaRPr lang="en-ID" sz="4800"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88480" y="45997"/>
            <a:ext cx="2539320" cy="1204340"/>
          </a:xfrm>
          <a:prstGeom prst="rect">
            <a:avLst/>
          </a:prstGeom>
        </p:spPr>
      </p:pic>
      <p:sp>
        <p:nvSpPr>
          <p:cNvPr id="8" name="TextBox 7"/>
          <p:cNvSpPr txBox="1"/>
          <p:nvPr/>
        </p:nvSpPr>
        <p:spPr>
          <a:xfrm>
            <a:off x="48381" y="1691503"/>
            <a:ext cx="12096487" cy="1862048"/>
          </a:xfrm>
          <a:prstGeom prst="rect">
            <a:avLst/>
          </a:prstGeom>
          <a:noFill/>
        </p:spPr>
        <p:txBody>
          <a:bodyPr wrap="square" rtlCol="0">
            <a:spAutoFit/>
          </a:bodyPr>
          <a:lstStyle/>
          <a:p>
            <a:pPr algn="ctr"/>
            <a:r>
              <a:rPr lang="en-US" sz="58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PT Resource </a:t>
            </a:r>
            <a:r>
              <a:rPr lang="en-US" sz="5800" dirty="0" err="1">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Alam</a:t>
            </a:r>
            <a:r>
              <a:rPr lang="en-US" sz="58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 Indonesia </a:t>
            </a:r>
            <a:r>
              <a:rPr lang="en-US" sz="5800" dirty="0" err="1">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Tbk</a:t>
            </a:r>
            <a:endParaRPr lang="en-US" sz="58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endParaRPr>
          </a:p>
          <a:p>
            <a:pPr algn="ctr">
              <a:lnSpc>
                <a:spcPct val="150000"/>
              </a:lnSpc>
            </a:pPr>
            <a:r>
              <a:rPr lang="en-US" sz="38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Presented </a:t>
            </a:r>
            <a:r>
              <a:rPr lang="en-US" sz="380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on the 3</a:t>
            </a:r>
            <a:r>
              <a:rPr lang="en-US" sz="3800" baseline="3000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rd</a:t>
            </a:r>
            <a:r>
              <a:rPr lang="en-US" sz="380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 </a:t>
            </a:r>
            <a:r>
              <a:rPr lang="en-US" sz="38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of April 2017</a:t>
            </a:r>
          </a:p>
        </p:txBody>
      </p:sp>
      <p:sp>
        <p:nvSpPr>
          <p:cNvPr id="12" name="Rectangle 11"/>
          <p:cNvSpPr/>
          <p:nvPr/>
        </p:nvSpPr>
        <p:spPr>
          <a:xfrm>
            <a:off x="-1" y="6343514"/>
            <a:ext cx="12336861" cy="720613"/>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8"/>
            <a:endParaRPr lang="en-ID" sz="4800"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4" name="TextBox 13"/>
          <p:cNvSpPr txBox="1"/>
          <p:nvPr/>
        </p:nvSpPr>
        <p:spPr>
          <a:xfrm>
            <a:off x="1131269" y="6358605"/>
            <a:ext cx="10008459" cy="830997"/>
          </a:xfrm>
          <a:prstGeom prst="rect">
            <a:avLst/>
          </a:prstGeom>
          <a:noFill/>
        </p:spPr>
        <p:txBody>
          <a:bodyPr wrap="square" rtlCol="0">
            <a:spAutoFit/>
          </a:bodyPr>
          <a:lstStyle/>
          <a:p>
            <a:r>
              <a:rPr lang="en-US" sz="2400" b="1" dirty="0">
                <a:solidFill>
                  <a:schemeClr val="bg1"/>
                </a:solidFill>
              </a:rPr>
              <a:t>IDX: KKGI                                    Bloomberg: KKGI.IJ                         Reuters: KKGI.JK</a:t>
            </a:r>
          </a:p>
          <a:p>
            <a:endParaRPr lang="en-US" sz="2400" dirty="0"/>
          </a:p>
        </p:txBody>
      </p:sp>
      <p:cxnSp>
        <p:nvCxnSpPr>
          <p:cNvPr id="10" name="Straight Connector 9"/>
          <p:cNvCxnSpPr>
            <a:cxnSpLocks/>
          </p:cNvCxnSpPr>
          <p:nvPr/>
        </p:nvCxnSpPr>
        <p:spPr>
          <a:xfrm flipV="1">
            <a:off x="1131269" y="2747771"/>
            <a:ext cx="9900209" cy="5591"/>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62232004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9291638" y="6334919"/>
            <a:ext cx="2743200" cy="365125"/>
          </a:xfrm>
        </p:spPr>
        <p:txBody>
          <a:bodyPr/>
          <a:lstStyle/>
          <a:p>
            <a:fld id="{937A3070-8A18-4F2D-9938-5B08BA2367FC}" type="slidenum">
              <a:rPr lang="en-ID" smtClean="0"/>
              <a:pPr/>
              <a:t>10</a:t>
            </a:fld>
            <a:endParaRPr lang="en-ID" dirty="0"/>
          </a:p>
        </p:txBody>
      </p:sp>
      <p:sp>
        <p:nvSpPr>
          <p:cNvPr id="7" name="TextBox 6"/>
          <p:cNvSpPr txBox="1"/>
          <p:nvPr/>
        </p:nvSpPr>
        <p:spPr>
          <a:xfrm>
            <a:off x="174812" y="123827"/>
            <a:ext cx="12017188" cy="584775"/>
          </a:xfrm>
          <a:prstGeom prst="rect">
            <a:avLst/>
          </a:prstGeom>
          <a:noFill/>
        </p:spPr>
        <p:txBody>
          <a:bodyPr wrap="square" rtlCol="0" anchor="ctr">
            <a:spAutoFit/>
          </a:bodyPr>
          <a:lstStyle/>
          <a:p>
            <a:r>
              <a:rPr lang="en-ID" sz="3200" dirty="0">
                <a:latin typeface="Open Sans Semibold" panose="020B0706030804020204" pitchFamily="34" charset="0"/>
                <a:ea typeface="Open Sans Semibold" panose="020B0706030804020204" pitchFamily="34" charset="0"/>
                <a:cs typeface="Open Sans Semibold" panose="020B0706030804020204" pitchFamily="34" charset="0"/>
              </a:rPr>
              <a:t>PT. </a:t>
            </a:r>
            <a:r>
              <a:rPr lang="en-ID" sz="3200" dirty="0" err="1">
                <a:latin typeface="Open Sans Semibold" panose="020B0706030804020204" pitchFamily="34" charset="0"/>
                <a:ea typeface="Open Sans Semibold" panose="020B0706030804020204" pitchFamily="34" charset="0"/>
                <a:cs typeface="Open Sans Semibold" panose="020B0706030804020204" pitchFamily="34" charset="0"/>
              </a:rPr>
              <a:t>Insani</a:t>
            </a:r>
            <a:r>
              <a:rPr lang="en-ID" sz="3200" dirty="0">
                <a:latin typeface="Open Sans Semibold" panose="020B0706030804020204" pitchFamily="34" charset="0"/>
                <a:ea typeface="Open Sans Semibold" panose="020B0706030804020204" pitchFamily="34" charset="0"/>
                <a:cs typeface="Open Sans Semibold" panose="020B0706030804020204" pitchFamily="34" charset="0"/>
              </a:rPr>
              <a:t> Bara Perkasa - Infrastructure Capacity</a:t>
            </a:r>
          </a:p>
        </p:txBody>
      </p:sp>
      <p:cxnSp>
        <p:nvCxnSpPr>
          <p:cNvPr id="13" name="Straight Connector 12"/>
          <p:cNvCxnSpPr>
            <a:cxnSpLocks/>
          </p:cNvCxnSpPr>
          <p:nvPr/>
        </p:nvCxnSpPr>
        <p:spPr>
          <a:xfrm>
            <a:off x="174812" y="775277"/>
            <a:ext cx="1186002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8" name="Table 7"/>
          <p:cNvGraphicFramePr>
            <a:graphicFrameLocks noGrp="1"/>
          </p:cNvGraphicFramePr>
          <p:nvPr>
            <p:extLst>
              <p:ext uri="{D42A27DB-BD31-4B8C-83A1-F6EECF244321}">
                <p14:modId xmlns:p14="http://schemas.microsoft.com/office/powerpoint/2010/main" xmlns="" val="1505887858"/>
              </p:ext>
            </p:extLst>
          </p:nvPr>
        </p:nvGraphicFramePr>
        <p:xfrm>
          <a:off x="1051561" y="378142"/>
          <a:ext cx="10195559" cy="6704839"/>
        </p:xfrm>
        <a:graphic>
          <a:graphicData uri="http://schemas.openxmlformats.org/drawingml/2006/table">
            <a:tbl>
              <a:tblPr/>
              <a:tblGrid>
                <a:gridCol w="1847024">
                  <a:extLst>
                    <a:ext uri="{9D8B030D-6E8A-4147-A177-3AD203B41FA5}">
                      <a16:colId xmlns:a16="http://schemas.microsoft.com/office/drawing/2014/main" xmlns="" val="20000"/>
                    </a:ext>
                  </a:extLst>
                </a:gridCol>
                <a:gridCol w="1182093">
                  <a:extLst>
                    <a:ext uri="{9D8B030D-6E8A-4147-A177-3AD203B41FA5}">
                      <a16:colId xmlns:a16="http://schemas.microsoft.com/office/drawing/2014/main" xmlns="" val="20001"/>
                    </a:ext>
                  </a:extLst>
                </a:gridCol>
                <a:gridCol w="1821195">
                  <a:extLst>
                    <a:ext uri="{9D8B030D-6E8A-4147-A177-3AD203B41FA5}">
                      <a16:colId xmlns:a16="http://schemas.microsoft.com/office/drawing/2014/main" xmlns="" val="20002"/>
                    </a:ext>
                  </a:extLst>
                </a:gridCol>
                <a:gridCol w="2537776">
                  <a:extLst>
                    <a:ext uri="{9D8B030D-6E8A-4147-A177-3AD203B41FA5}">
                      <a16:colId xmlns:a16="http://schemas.microsoft.com/office/drawing/2014/main" xmlns="" val="20003"/>
                    </a:ext>
                  </a:extLst>
                </a:gridCol>
                <a:gridCol w="2807471">
                  <a:extLst>
                    <a:ext uri="{9D8B030D-6E8A-4147-A177-3AD203B41FA5}">
                      <a16:colId xmlns:a16="http://schemas.microsoft.com/office/drawing/2014/main" xmlns="" val="20004"/>
                    </a:ext>
                  </a:extLst>
                </a:gridCol>
              </a:tblGrid>
              <a:tr h="231096">
                <a:tc gridSpan="2">
                  <a:txBody>
                    <a:bodyPr/>
                    <a:lstStyle/>
                    <a:p>
                      <a:pPr algn="l" fontAlgn="b"/>
                      <a:endParaRPr lang="en-US" sz="1600" b="1" i="0" u="none" strike="noStrike" dirty="0">
                        <a:solidFill>
                          <a:srgbClr val="990000"/>
                        </a:solidFill>
                        <a:effectLst>
                          <a:outerShdw blurRad="38100" dist="38100" dir="2700000" algn="tl">
                            <a:srgbClr val="000000">
                              <a:alpha val="43137"/>
                            </a:srgbClr>
                          </a:outerShdw>
                        </a:effectLst>
                        <a:latin typeface="Calibri"/>
                      </a:endParaRPr>
                    </a:p>
                  </a:txBody>
                  <a:tcPr marL="6853" marR="6853" marT="6853" marB="0" anchor="b">
                    <a:lnL>
                      <a:noFill/>
                    </a:lnL>
                    <a:lnR>
                      <a:noFill/>
                    </a:lnR>
                    <a:lnT>
                      <a:noFill/>
                    </a:lnT>
                    <a:lnB>
                      <a:noFill/>
                    </a:lnB>
                  </a:tcPr>
                </a:tc>
                <a:tc hMerge="1">
                  <a:txBody>
                    <a:bodyPr/>
                    <a:lstStyle/>
                    <a:p>
                      <a:endParaRPr lang="en-US"/>
                    </a:p>
                  </a:txBody>
                  <a:tcPr/>
                </a:tc>
                <a:tc>
                  <a:txBody>
                    <a:bodyPr/>
                    <a:lstStyle/>
                    <a:p>
                      <a:pPr algn="l" fontAlgn="b"/>
                      <a:endParaRPr lang="en-US" sz="1200" b="1" i="0" u="none" strike="noStrike" dirty="0">
                        <a:solidFill>
                          <a:schemeClr val="bg1"/>
                        </a:solidFill>
                        <a:latin typeface="Calibri"/>
                      </a:endParaRPr>
                    </a:p>
                  </a:txBody>
                  <a:tcPr marL="6853" marR="6853" marT="6853" marB="0" anchor="b">
                    <a:lnL>
                      <a:noFill/>
                    </a:lnL>
                    <a:lnR>
                      <a:noFill/>
                    </a:lnR>
                    <a:lnT>
                      <a:noFill/>
                    </a:lnT>
                    <a:lnB>
                      <a:noFill/>
                    </a:lnB>
                  </a:tcPr>
                </a:tc>
                <a:tc>
                  <a:txBody>
                    <a:bodyPr/>
                    <a:lstStyle/>
                    <a:p>
                      <a:pPr algn="l" fontAlgn="b"/>
                      <a:endParaRPr lang="en-US" sz="1200" b="1" i="0" u="none" strike="noStrike" dirty="0">
                        <a:solidFill>
                          <a:schemeClr val="bg1"/>
                        </a:solidFill>
                        <a:latin typeface="Calibri"/>
                      </a:endParaRPr>
                    </a:p>
                  </a:txBody>
                  <a:tcPr marL="6853" marR="6853" marT="6853" marB="0" anchor="b">
                    <a:lnL>
                      <a:noFill/>
                    </a:lnL>
                    <a:lnR>
                      <a:noFill/>
                    </a:lnR>
                    <a:lnT>
                      <a:noFill/>
                    </a:lnT>
                    <a:lnB>
                      <a:noFill/>
                    </a:lnB>
                  </a:tcPr>
                </a:tc>
                <a:tc>
                  <a:txBody>
                    <a:bodyPr/>
                    <a:lstStyle/>
                    <a:p>
                      <a:pPr algn="l" fontAlgn="b"/>
                      <a:endParaRPr lang="en-US" sz="1200" b="1" i="0" u="none" strike="noStrike" dirty="0">
                        <a:solidFill>
                          <a:schemeClr val="bg1"/>
                        </a:solidFill>
                        <a:latin typeface="Calibri"/>
                      </a:endParaRPr>
                    </a:p>
                  </a:txBody>
                  <a:tcPr marL="6853" marR="6853" marT="6853" marB="0" anchor="b">
                    <a:lnL>
                      <a:noFill/>
                    </a:lnL>
                    <a:lnR>
                      <a:noFill/>
                    </a:lnR>
                    <a:lnT>
                      <a:noFill/>
                    </a:lnT>
                    <a:lnB>
                      <a:noFill/>
                    </a:lnB>
                  </a:tcPr>
                </a:tc>
                <a:extLst>
                  <a:ext uri="{0D108BD9-81ED-4DB2-BD59-A6C34878D82A}">
                    <a16:rowId xmlns:a16="http://schemas.microsoft.com/office/drawing/2014/main" xmlns="" val="10000"/>
                  </a:ext>
                </a:extLst>
              </a:tr>
              <a:tr h="174902">
                <a:tc>
                  <a:txBody>
                    <a:bodyPr/>
                    <a:lstStyle/>
                    <a:p>
                      <a:pPr algn="l" fontAlgn="b"/>
                      <a:endParaRPr lang="en-US" sz="1200" b="1" i="0" u="none" strike="noStrike" dirty="0">
                        <a:solidFill>
                          <a:schemeClr val="bg1"/>
                        </a:solidFill>
                        <a:latin typeface="Calibri"/>
                      </a:endParaRPr>
                    </a:p>
                  </a:txBody>
                  <a:tcPr marL="6853" marR="6853" marT="6853"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US" sz="1200" b="1" i="0" u="none" strike="noStrike" dirty="0">
                        <a:solidFill>
                          <a:schemeClr val="bg1"/>
                        </a:solidFill>
                        <a:latin typeface="Calibri"/>
                      </a:endParaRPr>
                    </a:p>
                  </a:txBody>
                  <a:tcPr marL="6853" marR="6853" marT="6853"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US" sz="1200" b="1" i="0" u="none" strike="noStrike" dirty="0">
                        <a:solidFill>
                          <a:schemeClr val="bg1"/>
                        </a:solidFill>
                        <a:latin typeface="Calibri"/>
                      </a:endParaRPr>
                    </a:p>
                  </a:txBody>
                  <a:tcPr marL="6853" marR="6853" marT="6853"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US" sz="1200" b="1" i="0" u="none" strike="noStrike" dirty="0">
                        <a:solidFill>
                          <a:schemeClr val="bg1"/>
                        </a:solidFill>
                        <a:latin typeface="Calibri"/>
                      </a:endParaRPr>
                    </a:p>
                  </a:txBody>
                  <a:tcPr marL="6853" marR="6853" marT="6853"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US" sz="1200" b="1" i="0" u="none" strike="noStrike" dirty="0">
                        <a:solidFill>
                          <a:schemeClr val="bg1"/>
                        </a:solidFill>
                        <a:latin typeface="Calibri"/>
                      </a:endParaRPr>
                    </a:p>
                  </a:txBody>
                  <a:tcPr marL="6853" marR="6853" marT="6853" marB="0" anchor="b">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764947">
                <a:tc>
                  <a:txBody>
                    <a:bodyPr/>
                    <a:lstStyle/>
                    <a:p>
                      <a:pPr algn="ctr" fontAlgn="b"/>
                      <a:r>
                        <a:rPr lang="id-ID" sz="1800" b="1" i="0" u="none" strike="noStrike" baseline="0" dirty="0">
                          <a:solidFill>
                            <a:schemeClr val="tx1"/>
                          </a:solidFill>
                          <a:effectLst/>
                          <a:latin typeface="+mj-lt"/>
                        </a:rPr>
                        <a:t>SITE/BLOCK AREA</a:t>
                      </a:r>
                      <a:endParaRPr lang="en-US" sz="1800" b="1" i="0" u="none" strike="noStrike" baseline="0" dirty="0">
                        <a:solidFill>
                          <a:schemeClr val="tx1"/>
                        </a:solidFill>
                        <a:effectLst/>
                        <a:latin typeface="+mj-lt"/>
                      </a:endParaRPr>
                    </a:p>
                  </a:txBody>
                  <a:tcPr marL="6853" marR="6853" marT="685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id-ID" sz="1800" b="1" i="0" u="none" strike="noStrike" baseline="0" dirty="0">
                          <a:solidFill>
                            <a:schemeClr val="tx1"/>
                          </a:solidFill>
                          <a:effectLst/>
                          <a:latin typeface="+mj-lt"/>
                        </a:rPr>
                        <a:t>DISTANCE</a:t>
                      </a:r>
                      <a:endParaRPr lang="en-US" sz="1800" b="1" i="0" u="none" strike="noStrike" baseline="0" dirty="0">
                        <a:solidFill>
                          <a:schemeClr val="tx1"/>
                        </a:solidFill>
                        <a:effectLst/>
                        <a:latin typeface="+mj-lt"/>
                      </a:endParaRPr>
                    </a:p>
                    <a:p>
                      <a:pPr algn="ctr" fontAlgn="b"/>
                      <a:r>
                        <a:rPr lang="en-US" sz="1800" b="1" i="0" u="none" strike="noStrike" baseline="0" dirty="0">
                          <a:solidFill>
                            <a:schemeClr val="tx1"/>
                          </a:solidFill>
                          <a:effectLst/>
                          <a:latin typeface="+mj-lt"/>
                        </a:rPr>
                        <a:t>(KM)</a:t>
                      </a:r>
                    </a:p>
                  </a:txBody>
                  <a:tcPr marL="6853" marR="6853" marT="685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id-ID" sz="1800" b="1" i="0" u="none" strike="noStrike" baseline="0" dirty="0">
                          <a:solidFill>
                            <a:schemeClr val="tx1"/>
                          </a:solidFill>
                          <a:effectLst/>
                          <a:latin typeface="+mj-lt"/>
                        </a:rPr>
                        <a:t>PORT</a:t>
                      </a:r>
                      <a:endParaRPr lang="en-US" sz="1800" b="1" i="0" u="none" strike="noStrike" baseline="0" dirty="0">
                        <a:solidFill>
                          <a:schemeClr val="tx1"/>
                        </a:solidFill>
                        <a:effectLst/>
                        <a:latin typeface="+mj-lt"/>
                      </a:endParaRPr>
                    </a:p>
                  </a:txBody>
                  <a:tcPr marL="6853" marR="6853" marT="685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800" b="1" i="0" u="none" strike="noStrike" baseline="0" dirty="0">
                          <a:solidFill>
                            <a:schemeClr val="tx1"/>
                          </a:solidFill>
                          <a:effectLst/>
                          <a:latin typeface="+mj-lt"/>
                        </a:rPr>
                        <a:t>CRUSHER</a:t>
                      </a:r>
                      <a:r>
                        <a:rPr lang="id-ID" sz="1800" b="1" i="0" u="none" strike="noStrike" baseline="0" dirty="0">
                          <a:solidFill>
                            <a:schemeClr val="tx1"/>
                          </a:solidFill>
                          <a:effectLst/>
                          <a:latin typeface="+mj-lt"/>
                        </a:rPr>
                        <a:t> CAPACITY</a:t>
                      </a:r>
                      <a:endParaRPr lang="en-US" sz="1800" b="1" i="0" u="none" strike="noStrike" baseline="0" dirty="0">
                        <a:solidFill>
                          <a:schemeClr val="tx1"/>
                        </a:solidFill>
                        <a:effectLst/>
                        <a:latin typeface="+mj-lt"/>
                      </a:endParaRPr>
                    </a:p>
                  </a:txBody>
                  <a:tcPr marL="6853" marR="6853" marT="68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800" b="1" i="0" u="none" strike="noStrike" baseline="0" dirty="0">
                          <a:solidFill>
                            <a:schemeClr val="tx1"/>
                          </a:solidFill>
                          <a:effectLst/>
                          <a:latin typeface="+mj-lt"/>
                        </a:rPr>
                        <a:t>LOADING</a:t>
                      </a:r>
                      <a:r>
                        <a:rPr lang="id-ID" sz="1800" b="1" i="0" u="none" strike="noStrike" baseline="0" dirty="0">
                          <a:solidFill>
                            <a:schemeClr val="tx1"/>
                          </a:solidFill>
                          <a:effectLst/>
                          <a:latin typeface="+mj-lt"/>
                        </a:rPr>
                        <a:t> CAPACITY</a:t>
                      </a:r>
                      <a:endParaRPr lang="en-US" sz="1800" b="1" i="0" u="none" strike="noStrike" baseline="0" dirty="0">
                        <a:solidFill>
                          <a:schemeClr val="tx1"/>
                        </a:solidFill>
                        <a:effectLst/>
                        <a:latin typeface="+mj-lt"/>
                      </a:endParaRPr>
                    </a:p>
                  </a:txBody>
                  <a:tcPr marL="6853" marR="6853" marT="68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455876">
                <a:tc>
                  <a:txBody>
                    <a:bodyPr/>
                    <a:lstStyle/>
                    <a:p>
                      <a:pPr algn="ctr" fontAlgn="b"/>
                      <a:endParaRPr lang="id-ID" sz="1600" b="0" i="0" u="none" strike="noStrike" baseline="0" dirty="0">
                        <a:solidFill>
                          <a:schemeClr val="tx1"/>
                        </a:solidFill>
                        <a:effectLst/>
                        <a:latin typeface="Arial Narrow" pitchFamily="34" charset="0"/>
                      </a:endParaRPr>
                    </a:p>
                    <a:p>
                      <a:pPr algn="ctr" fontAlgn="b"/>
                      <a:r>
                        <a:rPr lang="en-US" sz="1600" b="0" i="0" u="none" strike="noStrike" baseline="0" dirty="0" err="1">
                          <a:solidFill>
                            <a:schemeClr val="tx1"/>
                          </a:solidFill>
                          <a:effectLst/>
                          <a:latin typeface="Arial Narrow" pitchFamily="34" charset="0"/>
                        </a:rPr>
                        <a:t>Purwajaya</a:t>
                      </a:r>
                      <a:endParaRPr lang="en-US" sz="1600" b="0" i="0" u="none" strike="noStrike" baseline="0" dirty="0">
                        <a:solidFill>
                          <a:schemeClr val="tx1"/>
                        </a:solidFill>
                        <a:effectLst/>
                        <a:latin typeface="Arial Narrow" pitchFamily="34" charset="0"/>
                      </a:endParaRPr>
                    </a:p>
                  </a:txBody>
                  <a:tcPr marL="6853" marR="6853" marT="6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600" b="0" i="0" u="none" strike="noStrike" baseline="0" dirty="0">
                          <a:solidFill>
                            <a:schemeClr val="tx1"/>
                          </a:solidFill>
                          <a:effectLst/>
                          <a:latin typeface="Arial Narrow" pitchFamily="34" charset="0"/>
                        </a:rPr>
                        <a:t>13</a:t>
                      </a:r>
                    </a:p>
                  </a:txBody>
                  <a:tcPr marL="6853" marR="6853" marT="6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5">
                  <a:txBody>
                    <a:bodyPr/>
                    <a:lstStyle/>
                    <a:p>
                      <a:pPr algn="ctr" fontAlgn="ctr"/>
                      <a:r>
                        <a:rPr lang="en-US" sz="1600" b="0" i="0" u="none" strike="noStrike" baseline="0" dirty="0">
                          <a:solidFill>
                            <a:schemeClr val="tx1"/>
                          </a:solidFill>
                          <a:effectLst/>
                          <a:latin typeface="Arial Narrow" pitchFamily="34" charset="0"/>
                        </a:rPr>
                        <a:t>Loa </a:t>
                      </a:r>
                      <a:r>
                        <a:rPr lang="en-US" sz="1600" b="0" i="0" u="none" strike="noStrike" baseline="0" dirty="0" err="1">
                          <a:solidFill>
                            <a:schemeClr val="tx1"/>
                          </a:solidFill>
                          <a:effectLst/>
                          <a:latin typeface="Arial Narrow" pitchFamily="34" charset="0"/>
                        </a:rPr>
                        <a:t>Duri</a:t>
                      </a:r>
                      <a:endParaRPr lang="en-US" sz="1600" b="0" i="0" u="none" strike="noStrike" baseline="0" dirty="0">
                        <a:solidFill>
                          <a:schemeClr val="tx1"/>
                        </a:solidFill>
                        <a:effectLst/>
                        <a:latin typeface="Arial Narrow" pitchFamily="34" charset="0"/>
                      </a:endParaRPr>
                    </a:p>
                  </a:txBody>
                  <a:tcPr marL="6853" marR="6853" marT="68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5">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600" b="0" i="0" u="none" strike="noStrike" baseline="0" dirty="0">
                          <a:solidFill>
                            <a:schemeClr val="tx1"/>
                          </a:solidFill>
                          <a:effectLst/>
                          <a:latin typeface="Arial Narrow" pitchFamily="34" charset="0"/>
                        </a:rPr>
                        <a:t>1</a:t>
                      </a:r>
                      <a:r>
                        <a:rPr lang="id-ID" sz="1600" b="0" i="0" u="none" strike="noStrike" baseline="0" dirty="0">
                          <a:solidFill>
                            <a:schemeClr val="tx1"/>
                          </a:solidFill>
                          <a:effectLst/>
                          <a:latin typeface="Arial Narrow" pitchFamily="34" charset="0"/>
                        </a:rPr>
                        <a:t>,</a:t>
                      </a:r>
                      <a:r>
                        <a:rPr lang="en-US" sz="1600" b="0" i="0" u="none" strike="noStrike" baseline="0" dirty="0">
                          <a:solidFill>
                            <a:schemeClr val="tx1"/>
                          </a:solidFill>
                          <a:effectLst/>
                          <a:latin typeface="Arial Narrow" pitchFamily="34" charset="0"/>
                        </a:rPr>
                        <a:t>000 MT/Hour</a:t>
                      </a:r>
                    </a:p>
                    <a:p>
                      <a:pPr algn="ctr" fontAlgn="ctr"/>
                      <a:endParaRPr lang="en-US" sz="1600" b="0" i="0" u="none" strike="noStrike" baseline="0" dirty="0">
                        <a:ln>
                          <a:solidFill>
                            <a:schemeClr val="tx1">
                              <a:alpha val="66000"/>
                            </a:schemeClr>
                          </a:solidFill>
                        </a:ln>
                        <a:solidFill>
                          <a:schemeClr val="tx1"/>
                        </a:solidFill>
                        <a:effectLst/>
                        <a:latin typeface="Arial Narrow" pitchFamily="34" charset="0"/>
                      </a:endParaRPr>
                    </a:p>
                  </a:txBody>
                  <a:tcPr marL="6853" marR="6853" marT="68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5">
                  <a:txBody>
                    <a:bodyPr/>
                    <a:lstStyle/>
                    <a:p>
                      <a:pPr algn="ctr" fontAlgn="ctr"/>
                      <a:r>
                        <a:rPr lang="en-US" sz="1600" b="0" i="0" u="none" strike="noStrike" baseline="0" dirty="0">
                          <a:solidFill>
                            <a:schemeClr val="tx1"/>
                          </a:solidFill>
                          <a:effectLst/>
                          <a:latin typeface="Arial Narrow" pitchFamily="34" charset="0"/>
                        </a:rPr>
                        <a:t>1</a:t>
                      </a:r>
                      <a:r>
                        <a:rPr lang="id-ID" sz="1600" b="0" i="0" u="none" strike="noStrike" baseline="0" dirty="0">
                          <a:solidFill>
                            <a:schemeClr val="tx1"/>
                          </a:solidFill>
                          <a:effectLst/>
                          <a:latin typeface="Arial Narrow" pitchFamily="34" charset="0"/>
                        </a:rPr>
                        <a:t>,</a:t>
                      </a:r>
                      <a:r>
                        <a:rPr lang="en-US" sz="1600" b="0" i="0" u="none" strike="noStrike" baseline="0" dirty="0">
                          <a:solidFill>
                            <a:schemeClr val="tx1"/>
                          </a:solidFill>
                          <a:effectLst/>
                          <a:latin typeface="Arial Narrow" pitchFamily="34" charset="0"/>
                        </a:rPr>
                        <a:t>200 MT/Hour</a:t>
                      </a:r>
                    </a:p>
                  </a:txBody>
                  <a:tcPr marL="6853" marR="6853" marT="68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10003"/>
                  </a:ext>
                </a:extLst>
              </a:tr>
              <a:tr h="307764">
                <a:tc>
                  <a:txBody>
                    <a:bodyPr/>
                    <a:lstStyle/>
                    <a:p>
                      <a:pPr algn="ctr" fontAlgn="b"/>
                      <a:r>
                        <a:rPr lang="en-US" sz="1600" b="0" i="0" u="none" strike="noStrike" baseline="0" dirty="0" err="1">
                          <a:solidFill>
                            <a:schemeClr val="tx1"/>
                          </a:solidFill>
                          <a:effectLst/>
                          <a:latin typeface="Arial Narrow" pitchFamily="34" charset="0"/>
                        </a:rPr>
                        <a:t>Purwaja</a:t>
                      </a:r>
                      <a:r>
                        <a:rPr lang="id-ID" sz="1600" b="0" i="0" u="none" strike="noStrike" baseline="0" dirty="0">
                          <a:solidFill>
                            <a:schemeClr val="tx1"/>
                          </a:solidFill>
                          <a:effectLst/>
                          <a:latin typeface="Arial Narrow" pitchFamily="34" charset="0"/>
                        </a:rPr>
                        <a:t>y</a:t>
                      </a:r>
                      <a:r>
                        <a:rPr lang="en-US" sz="1600" b="0" i="0" u="none" strike="noStrike" baseline="0" dirty="0">
                          <a:solidFill>
                            <a:schemeClr val="tx1"/>
                          </a:solidFill>
                          <a:effectLst/>
                          <a:latin typeface="Arial Narrow" pitchFamily="34" charset="0"/>
                        </a:rPr>
                        <a:t>a Selatan</a:t>
                      </a:r>
                    </a:p>
                  </a:txBody>
                  <a:tcPr marL="6853" marR="6853" marT="6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600" b="0" i="0" u="none" strike="noStrike" baseline="0" dirty="0">
                          <a:solidFill>
                            <a:schemeClr val="tx1"/>
                          </a:solidFill>
                          <a:effectLst/>
                          <a:latin typeface="Arial Narrow" pitchFamily="34" charset="0"/>
                        </a:rPr>
                        <a:t>10</a:t>
                      </a:r>
                    </a:p>
                  </a:txBody>
                  <a:tcPr marL="6853" marR="6853" marT="6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xmlns="" val="10004"/>
                  </a:ext>
                </a:extLst>
              </a:tr>
              <a:tr h="307764">
                <a:tc>
                  <a:txBody>
                    <a:bodyPr/>
                    <a:lstStyle/>
                    <a:p>
                      <a:pPr algn="ctr" fontAlgn="b"/>
                      <a:r>
                        <a:rPr lang="en-US" sz="1600" b="0" i="0" u="none" strike="noStrike" baseline="0" dirty="0" err="1">
                          <a:solidFill>
                            <a:schemeClr val="tx1"/>
                          </a:solidFill>
                          <a:effectLst/>
                          <a:latin typeface="Arial Narrow" pitchFamily="34" charset="0"/>
                        </a:rPr>
                        <a:t>Manunggal</a:t>
                      </a:r>
                      <a:r>
                        <a:rPr lang="en-US" sz="1600" b="0" i="0" u="none" strike="noStrike" baseline="0" dirty="0">
                          <a:solidFill>
                            <a:schemeClr val="tx1"/>
                          </a:solidFill>
                          <a:effectLst/>
                          <a:latin typeface="Arial Narrow" pitchFamily="34" charset="0"/>
                        </a:rPr>
                        <a:t> Jaya</a:t>
                      </a:r>
                    </a:p>
                  </a:txBody>
                  <a:tcPr marL="6853" marR="6853" marT="6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600" b="0" i="0" u="none" strike="noStrike" baseline="0" dirty="0">
                          <a:solidFill>
                            <a:schemeClr val="tx1"/>
                          </a:solidFill>
                          <a:effectLst/>
                          <a:latin typeface="Arial Narrow" pitchFamily="34" charset="0"/>
                        </a:rPr>
                        <a:t>19</a:t>
                      </a:r>
                    </a:p>
                  </a:txBody>
                  <a:tcPr marL="6853" marR="6853" marT="6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xmlns="" val="10005"/>
                  </a:ext>
                </a:extLst>
              </a:tr>
              <a:tr h="231096">
                <a:tc>
                  <a:txBody>
                    <a:bodyPr/>
                    <a:lstStyle/>
                    <a:p>
                      <a:pPr algn="ctr" fontAlgn="b"/>
                      <a:r>
                        <a:rPr lang="en-US" sz="1600" b="0" i="0" u="none" strike="noStrike" baseline="0" dirty="0" err="1">
                          <a:solidFill>
                            <a:schemeClr val="tx1"/>
                          </a:solidFill>
                          <a:effectLst/>
                          <a:latin typeface="Arial Narrow" pitchFamily="34" charset="0"/>
                        </a:rPr>
                        <a:t>Tani</a:t>
                      </a:r>
                      <a:r>
                        <a:rPr lang="en-US" sz="1600" b="0" i="0" u="none" strike="noStrike" baseline="0" dirty="0">
                          <a:solidFill>
                            <a:schemeClr val="tx1"/>
                          </a:solidFill>
                          <a:effectLst/>
                          <a:latin typeface="Arial Narrow" pitchFamily="34" charset="0"/>
                        </a:rPr>
                        <a:t> </a:t>
                      </a:r>
                      <a:r>
                        <a:rPr lang="en-US" sz="1600" b="0" i="0" u="none" strike="noStrike" baseline="0" dirty="0" err="1">
                          <a:solidFill>
                            <a:schemeClr val="tx1"/>
                          </a:solidFill>
                          <a:effectLst/>
                          <a:latin typeface="Arial Narrow" pitchFamily="34" charset="0"/>
                        </a:rPr>
                        <a:t>Bakti</a:t>
                      </a:r>
                      <a:endParaRPr lang="en-US" sz="1600" b="0" i="0" u="none" strike="noStrike" baseline="0" dirty="0">
                        <a:solidFill>
                          <a:schemeClr val="tx1"/>
                        </a:solidFill>
                        <a:effectLst/>
                        <a:latin typeface="Arial Narrow" pitchFamily="34" charset="0"/>
                      </a:endParaRPr>
                    </a:p>
                  </a:txBody>
                  <a:tcPr marL="6853" marR="6853" marT="6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600" b="0" i="0" u="none" strike="noStrike" baseline="0" dirty="0">
                          <a:solidFill>
                            <a:schemeClr val="tx1"/>
                          </a:solidFill>
                          <a:effectLst/>
                          <a:latin typeface="Arial Narrow" pitchFamily="34" charset="0"/>
                        </a:rPr>
                        <a:t>14</a:t>
                      </a:r>
                    </a:p>
                  </a:txBody>
                  <a:tcPr marL="6853" marR="6853" marT="6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xmlns="" val="10006"/>
                  </a:ext>
                </a:extLst>
              </a:tr>
              <a:tr h="231096">
                <a:tc>
                  <a:txBody>
                    <a:bodyPr/>
                    <a:lstStyle/>
                    <a:p>
                      <a:pPr algn="ctr" fontAlgn="b"/>
                      <a:r>
                        <a:rPr lang="en-US" sz="1600" b="0" i="0" u="none" strike="noStrike" baseline="0" dirty="0" err="1">
                          <a:solidFill>
                            <a:schemeClr val="tx1"/>
                          </a:solidFill>
                          <a:effectLst/>
                          <a:latin typeface="Arial Narrow" pitchFamily="34" charset="0"/>
                        </a:rPr>
                        <a:t>Handil</a:t>
                      </a:r>
                      <a:r>
                        <a:rPr lang="en-US" sz="1600" b="0" i="0" u="none" strike="noStrike" baseline="0" dirty="0">
                          <a:solidFill>
                            <a:schemeClr val="tx1"/>
                          </a:solidFill>
                          <a:effectLst/>
                          <a:latin typeface="Arial Narrow" pitchFamily="34" charset="0"/>
                        </a:rPr>
                        <a:t> </a:t>
                      </a:r>
                      <a:r>
                        <a:rPr lang="en-US" sz="1600" b="0" i="0" u="none" strike="noStrike" baseline="0" dirty="0" err="1">
                          <a:solidFill>
                            <a:schemeClr val="tx1"/>
                          </a:solidFill>
                          <a:effectLst/>
                          <a:latin typeface="Arial Narrow" pitchFamily="34" charset="0"/>
                        </a:rPr>
                        <a:t>Bakti</a:t>
                      </a:r>
                      <a:endParaRPr lang="en-US" sz="1600" b="0" i="0" u="none" strike="noStrike" baseline="0" dirty="0">
                        <a:solidFill>
                          <a:schemeClr val="tx1"/>
                        </a:solidFill>
                        <a:effectLst/>
                        <a:latin typeface="Arial Narrow" pitchFamily="34" charset="0"/>
                      </a:endParaRPr>
                    </a:p>
                  </a:txBody>
                  <a:tcPr marL="6853" marR="6853" marT="6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600" b="0" i="0" u="none" strike="noStrike" baseline="0" dirty="0">
                          <a:solidFill>
                            <a:schemeClr val="tx1"/>
                          </a:solidFill>
                          <a:effectLst/>
                          <a:latin typeface="Arial Narrow" pitchFamily="34" charset="0"/>
                        </a:rPr>
                        <a:t>22</a:t>
                      </a:r>
                    </a:p>
                  </a:txBody>
                  <a:tcPr marL="6853" marR="6853" marT="6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xmlns="" val="10007"/>
                  </a:ext>
                </a:extLst>
              </a:tr>
              <a:tr h="231096">
                <a:tc>
                  <a:txBody>
                    <a:bodyPr/>
                    <a:lstStyle/>
                    <a:p>
                      <a:pPr algn="ctr" fontAlgn="b"/>
                      <a:r>
                        <a:rPr lang="en-US" sz="1600" b="0" i="0" u="none" strike="noStrike" baseline="0" dirty="0">
                          <a:solidFill>
                            <a:schemeClr val="tx1"/>
                          </a:solidFill>
                          <a:effectLst/>
                          <a:latin typeface="Arial Narrow" pitchFamily="34" charset="0"/>
                        </a:rPr>
                        <a:t> </a:t>
                      </a:r>
                    </a:p>
                  </a:txBody>
                  <a:tcPr marL="6853" marR="6853" marT="6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600" b="0" i="0" u="none" strike="noStrike" baseline="0" dirty="0">
                          <a:solidFill>
                            <a:schemeClr val="tx1"/>
                          </a:solidFill>
                          <a:effectLst/>
                          <a:latin typeface="Arial Narrow" pitchFamily="34" charset="0"/>
                        </a:rPr>
                        <a:t> </a:t>
                      </a:r>
                    </a:p>
                  </a:txBody>
                  <a:tcPr marL="6853" marR="6853" marT="6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600" b="0" i="0" u="none" strike="noStrike" baseline="0" dirty="0">
                          <a:solidFill>
                            <a:schemeClr val="tx1"/>
                          </a:solidFill>
                          <a:effectLst/>
                          <a:latin typeface="Arial Narrow" pitchFamily="34" charset="0"/>
                        </a:rPr>
                        <a:t> </a:t>
                      </a:r>
                    </a:p>
                  </a:txBody>
                  <a:tcPr marL="6853" marR="6853" marT="68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en-US" sz="1600" b="0" i="0" u="none" strike="noStrike" baseline="0" dirty="0">
                        <a:solidFill>
                          <a:schemeClr val="tx1"/>
                        </a:solidFill>
                        <a:effectLst/>
                        <a:latin typeface="Arial Narrow" pitchFamily="34" charset="0"/>
                      </a:endParaRPr>
                    </a:p>
                  </a:txBody>
                  <a:tcPr marL="6853" marR="6853" marT="6853"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en-US" sz="1600" b="0" i="0" u="none" strike="noStrike" baseline="0" dirty="0">
                        <a:solidFill>
                          <a:schemeClr val="tx1"/>
                        </a:solidFill>
                        <a:effectLst/>
                        <a:latin typeface="Arial Narrow" pitchFamily="34" charset="0"/>
                      </a:endParaRPr>
                    </a:p>
                  </a:txBody>
                  <a:tcPr marL="6853" marR="6853" marT="685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10008"/>
                  </a:ext>
                </a:extLst>
              </a:tr>
              <a:tr h="231096">
                <a:tc>
                  <a:txBody>
                    <a:bodyPr/>
                    <a:lstStyle/>
                    <a:p>
                      <a:pPr algn="ctr" fontAlgn="b"/>
                      <a:r>
                        <a:rPr lang="en-US" sz="1600" b="0" i="0" u="none" strike="noStrike" baseline="0" dirty="0" err="1">
                          <a:solidFill>
                            <a:schemeClr val="tx1"/>
                          </a:solidFill>
                          <a:effectLst/>
                          <a:latin typeface="Arial Narrow" pitchFamily="34" charset="0"/>
                        </a:rPr>
                        <a:t>Handil</a:t>
                      </a:r>
                      <a:r>
                        <a:rPr lang="en-US" sz="1600" b="0" i="0" u="none" strike="noStrike" baseline="0" dirty="0">
                          <a:solidFill>
                            <a:schemeClr val="tx1"/>
                          </a:solidFill>
                          <a:effectLst/>
                          <a:latin typeface="Arial Narrow" pitchFamily="34" charset="0"/>
                        </a:rPr>
                        <a:t> </a:t>
                      </a:r>
                      <a:r>
                        <a:rPr lang="en-US" sz="1600" b="0" i="0" u="none" strike="noStrike" baseline="0" dirty="0" err="1">
                          <a:solidFill>
                            <a:schemeClr val="tx1"/>
                          </a:solidFill>
                          <a:effectLst/>
                          <a:latin typeface="Arial Narrow" pitchFamily="34" charset="0"/>
                        </a:rPr>
                        <a:t>Bakti</a:t>
                      </a:r>
                      <a:endParaRPr lang="en-US" sz="1600" b="0" i="0" u="none" strike="noStrike" baseline="0" dirty="0">
                        <a:solidFill>
                          <a:schemeClr val="tx1"/>
                        </a:solidFill>
                        <a:effectLst/>
                        <a:latin typeface="Arial Narrow" pitchFamily="34" charset="0"/>
                      </a:endParaRPr>
                    </a:p>
                  </a:txBody>
                  <a:tcPr marL="6853" marR="6853" marT="6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600" b="0" i="0" u="none" strike="noStrike" baseline="0" dirty="0">
                          <a:solidFill>
                            <a:schemeClr val="tx1"/>
                          </a:solidFill>
                          <a:effectLst/>
                          <a:latin typeface="Arial Narrow" pitchFamily="34" charset="0"/>
                        </a:rPr>
                        <a:t>11</a:t>
                      </a:r>
                    </a:p>
                  </a:txBody>
                  <a:tcPr marL="6853" marR="6853" marT="68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600" b="0" i="0" u="none" strike="noStrike" baseline="0" dirty="0">
                          <a:solidFill>
                            <a:schemeClr val="tx1"/>
                          </a:solidFill>
                          <a:effectLst/>
                          <a:latin typeface="Arial Narrow" pitchFamily="34" charset="0"/>
                        </a:rPr>
                        <a:t>PSM</a:t>
                      </a:r>
                    </a:p>
                  </a:txBody>
                  <a:tcPr marL="6853" marR="6853" marT="6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600" b="0" i="0" u="none" strike="noStrike" baseline="0" dirty="0">
                          <a:solidFill>
                            <a:schemeClr val="tx1"/>
                          </a:solidFill>
                          <a:effectLst/>
                          <a:latin typeface="Arial Narrow" pitchFamily="34" charset="0"/>
                        </a:rPr>
                        <a:t>300 MT/Hour</a:t>
                      </a:r>
                    </a:p>
                  </a:txBody>
                  <a:tcPr marL="6853" marR="6853" marT="6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600" b="0" i="0" u="none" strike="noStrike" baseline="0" dirty="0">
                          <a:solidFill>
                            <a:schemeClr val="tx1"/>
                          </a:solidFill>
                          <a:effectLst/>
                          <a:latin typeface="Arial Narrow" pitchFamily="34" charset="0"/>
                        </a:rPr>
                        <a:t>150 MT/Hour</a:t>
                      </a:r>
                    </a:p>
                  </a:txBody>
                  <a:tcPr marL="6853" marR="6853" marT="6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10009"/>
                  </a:ext>
                </a:extLst>
              </a:tr>
              <a:tr h="231096">
                <a:tc>
                  <a:txBody>
                    <a:bodyPr/>
                    <a:lstStyle/>
                    <a:p>
                      <a:pPr algn="ctr" fontAlgn="b"/>
                      <a:r>
                        <a:rPr lang="en-US" sz="1600" b="0" i="0" u="none" strike="noStrike" baseline="0" dirty="0">
                          <a:solidFill>
                            <a:schemeClr val="tx1"/>
                          </a:solidFill>
                          <a:effectLst/>
                          <a:latin typeface="Arial Narrow" pitchFamily="34" charset="0"/>
                        </a:rPr>
                        <a:t> </a:t>
                      </a:r>
                    </a:p>
                  </a:txBody>
                  <a:tcPr marL="6853" marR="6853" marT="6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600" b="0" i="0" u="none" strike="noStrike" baseline="0" dirty="0">
                          <a:solidFill>
                            <a:schemeClr val="tx1"/>
                          </a:solidFill>
                          <a:effectLst/>
                          <a:latin typeface="Arial Narrow" pitchFamily="34" charset="0"/>
                        </a:rPr>
                        <a:t> </a:t>
                      </a:r>
                    </a:p>
                  </a:txBody>
                  <a:tcPr marL="6853" marR="6853" marT="6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600" b="0" i="0" u="none" strike="noStrike" baseline="0" dirty="0">
                          <a:solidFill>
                            <a:schemeClr val="tx1"/>
                          </a:solidFill>
                          <a:effectLst/>
                          <a:latin typeface="Arial Narrow" pitchFamily="34" charset="0"/>
                        </a:rPr>
                        <a:t> </a:t>
                      </a:r>
                    </a:p>
                  </a:txBody>
                  <a:tcPr marL="6853" marR="6853" marT="6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en-US" sz="1600" b="0" i="0" u="none" strike="noStrike" baseline="0" dirty="0">
                        <a:solidFill>
                          <a:schemeClr val="tx1"/>
                        </a:solidFill>
                        <a:effectLst/>
                        <a:latin typeface="Arial Narrow" pitchFamily="34" charset="0"/>
                      </a:endParaRPr>
                    </a:p>
                  </a:txBody>
                  <a:tcPr marL="6853" marR="6853" marT="6853"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en-US" sz="1600" b="0" i="0" u="none" strike="noStrike" baseline="0" dirty="0">
                        <a:solidFill>
                          <a:schemeClr val="tx1"/>
                        </a:solidFill>
                        <a:effectLst/>
                        <a:latin typeface="Arial Narrow" pitchFamily="34" charset="0"/>
                      </a:endParaRPr>
                    </a:p>
                  </a:txBody>
                  <a:tcPr marL="6853" marR="6853" marT="685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10010"/>
                  </a:ext>
                </a:extLst>
              </a:tr>
              <a:tr h="231096">
                <a:tc>
                  <a:txBody>
                    <a:bodyPr/>
                    <a:lstStyle/>
                    <a:p>
                      <a:pPr algn="ctr" fontAlgn="b"/>
                      <a:r>
                        <a:rPr lang="en-US" sz="1600" b="0" i="0" u="none" strike="noStrike" baseline="0" dirty="0" err="1">
                          <a:solidFill>
                            <a:schemeClr val="tx1"/>
                          </a:solidFill>
                          <a:effectLst/>
                          <a:latin typeface="Arial Narrow" pitchFamily="34" charset="0"/>
                        </a:rPr>
                        <a:t>Handil</a:t>
                      </a:r>
                      <a:r>
                        <a:rPr lang="en-US" sz="1600" b="0" i="0" u="none" strike="noStrike" baseline="0" dirty="0">
                          <a:solidFill>
                            <a:schemeClr val="tx1"/>
                          </a:solidFill>
                          <a:effectLst/>
                          <a:latin typeface="Arial Narrow" pitchFamily="34" charset="0"/>
                        </a:rPr>
                        <a:t> </a:t>
                      </a:r>
                      <a:r>
                        <a:rPr lang="en-US" sz="1600" b="0" i="0" u="none" strike="noStrike" baseline="0" dirty="0" err="1">
                          <a:solidFill>
                            <a:schemeClr val="tx1"/>
                          </a:solidFill>
                          <a:effectLst/>
                          <a:latin typeface="Arial Narrow" pitchFamily="34" charset="0"/>
                        </a:rPr>
                        <a:t>Bakti</a:t>
                      </a:r>
                      <a:endParaRPr lang="en-US" sz="1600" b="0" i="0" u="none" strike="noStrike" baseline="0" dirty="0">
                        <a:solidFill>
                          <a:schemeClr val="tx1"/>
                        </a:solidFill>
                        <a:effectLst/>
                        <a:latin typeface="Arial Narrow" pitchFamily="34" charset="0"/>
                      </a:endParaRPr>
                    </a:p>
                  </a:txBody>
                  <a:tcPr marL="6853" marR="6853" marT="6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600" b="0" i="0" u="none" strike="noStrike" baseline="0" dirty="0">
                          <a:solidFill>
                            <a:schemeClr val="tx1"/>
                          </a:solidFill>
                          <a:effectLst/>
                          <a:latin typeface="Arial Narrow" pitchFamily="34" charset="0"/>
                        </a:rPr>
                        <a:t>11</a:t>
                      </a:r>
                    </a:p>
                  </a:txBody>
                  <a:tcPr marL="6853" marR="6853" marT="68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2">
                  <a:txBody>
                    <a:bodyPr/>
                    <a:lstStyle/>
                    <a:p>
                      <a:pPr algn="ctr" fontAlgn="ctr"/>
                      <a:r>
                        <a:rPr lang="en-US" sz="1600" b="0" i="0" u="none" strike="noStrike" baseline="0" dirty="0">
                          <a:solidFill>
                            <a:schemeClr val="tx1"/>
                          </a:solidFill>
                          <a:effectLst/>
                          <a:latin typeface="Arial Narrow" pitchFamily="34" charset="0"/>
                        </a:rPr>
                        <a:t>MNCI</a:t>
                      </a:r>
                    </a:p>
                  </a:txBody>
                  <a:tcPr marL="6853" marR="6853" marT="68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2">
                  <a:txBody>
                    <a:bodyPr/>
                    <a:lstStyle/>
                    <a:p>
                      <a:pPr algn="ctr" fontAlgn="ctr"/>
                      <a:r>
                        <a:rPr lang="en-US" sz="1600" b="0" i="0" u="none" strike="noStrike" baseline="0" dirty="0">
                          <a:solidFill>
                            <a:schemeClr val="tx1"/>
                          </a:solidFill>
                          <a:effectLst/>
                          <a:latin typeface="Arial Narrow" pitchFamily="34" charset="0"/>
                        </a:rPr>
                        <a:t>750 MT/Hour</a:t>
                      </a:r>
                    </a:p>
                  </a:txBody>
                  <a:tcPr marL="6853" marR="6853" marT="68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2">
                  <a:txBody>
                    <a:bodyPr/>
                    <a:lstStyle/>
                    <a:p>
                      <a:pPr algn="ctr" fontAlgn="ctr"/>
                      <a:r>
                        <a:rPr lang="en-US" sz="1600" b="0" i="0" u="none" strike="noStrike" baseline="0" dirty="0">
                          <a:solidFill>
                            <a:schemeClr val="tx1"/>
                          </a:solidFill>
                          <a:effectLst/>
                          <a:latin typeface="Arial Narrow" pitchFamily="34" charset="0"/>
                        </a:rPr>
                        <a:t>1</a:t>
                      </a:r>
                      <a:r>
                        <a:rPr lang="id-ID" sz="1600" b="0" i="0" u="none" strike="noStrike" baseline="0" dirty="0">
                          <a:solidFill>
                            <a:schemeClr val="tx1"/>
                          </a:solidFill>
                          <a:effectLst/>
                          <a:latin typeface="Arial Narrow" pitchFamily="34" charset="0"/>
                        </a:rPr>
                        <a:t>,</a:t>
                      </a:r>
                      <a:r>
                        <a:rPr lang="en-US" sz="1600" b="0" i="0" u="none" strike="noStrike" baseline="0" dirty="0">
                          <a:solidFill>
                            <a:schemeClr val="tx1"/>
                          </a:solidFill>
                          <a:effectLst/>
                          <a:latin typeface="Arial Narrow" pitchFamily="34" charset="0"/>
                        </a:rPr>
                        <a:t>000 MT/Hour</a:t>
                      </a:r>
                    </a:p>
                  </a:txBody>
                  <a:tcPr marL="6853" marR="6853" marT="68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10011"/>
                  </a:ext>
                </a:extLst>
              </a:tr>
              <a:tr h="271028">
                <a:tc>
                  <a:txBody>
                    <a:bodyPr/>
                    <a:lstStyle/>
                    <a:p>
                      <a:pPr algn="ctr" fontAlgn="b"/>
                      <a:r>
                        <a:rPr lang="en-US" sz="1600" b="0" i="0" u="none" strike="noStrike" baseline="0" dirty="0" err="1">
                          <a:solidFill>
                            <a:schemeClr val="tx1"/>
                          </a:solidFill>
                          <a:effectLst/>
                          <a:latin typeface="Arial Narrow" pitchFamily="34" charset="0"/>
                        </a:rPr>
                        <a:t>Tanibakti</a:t>
                      </a:r>
                      <a:r>
                        <a:rPr lang="en-US" sz="1600" b="0" i="0" u="none" strike="noStrike" baseline="0" dirty="0">
                          <a:solidFill>
                            <a:schemeClr val="tx1"/>
                          </a:solidFill>
                          <a:effectLst/>
                          <a:latin typeface="Arial Narrow" pitchFamily="34" charset="0"/>
                        </a:rPr>
                        <a:t> Utara</a:t>
                      </a:r>
                    </a:p>
                  </a:txBody>
                  <a:tcPr marL="6853" marR="6853" marT="6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600" b="0" i="0" u="none" strike="noStrike" baseline="0" dirty="0">
                          <a:solidFill>
                            <a:schemeClr val="tx1"/>
                          </a:solidFill>
                          <a:effectLst/>
                          <a:latin typeface="Arial Narrow" pitchFamily="34" charset="0"/>
                        </a:rPr>
                        <a:t>15</a:t>
                      </a:r>
                    </a:p>
                  </a:txBody>
                  <a:tcPr marL="6853" marR="6853" marT="68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xmlns="" val="10012"/>
                  </a:ext>
                </a:extLst>
              </a:tr>
              <a:tr h="231096">
                <a:tc>
                  <a:txBody>
                    <a:bodyPr/>
                    <a:lstStyle/>
                    <a:p>
                      <a:pPr algn="ctr" fontAlgn="b"/>
                      <a:r>
                        <a:rPr lang="en-US" sz="1600" b="0" i="0" u="none" strike="noStrike" baseline="0" dirty="0">
                          <a:solidFill>
                            <a:schemeClr val="tx1"/>
                          </a:solidFill>
                          <a:effectLst/>
                          <a:latin typeface="Arial Narrow" pitchFamily="34" charset="0"/>
                        </a:rPr>
                        <a:t> </a:t>
                      </a:r>
                    </a:p>
                  </a:txBody>
                  <a:tcPr marL="6853" marR="6853" marT="6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600" b="0" i="0" u="none" strike="noStrike" baseline="0" dirty="0">
                          <a:solidFill>
                            <a:schemeClr val="tx1"/>
                          </a:solidFill>
                          <a:effectLst/>
                          <a:latin typeface="Arial Narrow" pitchFamily="34" charset="0"/>
                        </a:rPr>
                        <a:t> </a:t>
                      </a:r>
                    </a:p>
                  </a:txBody>
                  <a:tcPr marL="6853" marR="6853" marT="6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600" b="0" i="0" u="none" strike="noStrike" baseline="0" dirty="0">
                          <a:solidFill>
                            <a:schemeClr val="tx1"/>
                          </a:solidFill>
                          <a:effectLst/>
                          <a:latin typeface="Arial Narrow" pitchFamily="34" charset="0"/>
                        </a:rPr>
                        <a:t> </a:t>
                      </a:r>
                    </a:p>
                  </a:txBody>
                  <a:tcPr marL="6853" marR="6853" marT="6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en-US" sz="1600" b="0" i="0" u="none" strike="noStrike" baseline="0" dirty="0">
                        <a:solidFill>
                          <a:schemeClr val="tx1"/>
                        </a:solidFill>
                        <a:effectLst/>
                        <a:latin typeface="Arial Narrow" pitchFamily="34" charset="0"/>
                      </a:endParaRPr>
                    </a:p>
                  </a:txBody>
                  <a:tcPr marL="6853" marR="6853" marT="6853"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en-US" sz="1600" b="0" i="0" u="none" strike="noStrike" baseline="0" dirty="0">
                        <a:solidFill>
                          <a:schemeClr val="tx1"/>
                        </a:solidFill>
                        <a:effectLst/>
                        <a:latin typeface="Arial Narrow" pitchFamily="34" charset="0"/>
                      </a:endParaRPr>
                    </a:p>
                  </a:txBody>
                  <a:tcPr marL="6853" marR="6853" marT="685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10013"/>
                  </a:ext>
                </a:extLst>
              </a:tr>
              <a:tr h="307764">
                <a:tc>
                  <a:txBody>
                    <a:bodyPr/>
                    <a:lstStyle/>
                    <a:p>
                      <a:pPr algn="ctr" fontAlgn="b"/>
                      <a:r>
                        <a:rPr lang="en-US" sz="1600" b="0" i="0" u="none" strike="noStrike" baseline="0" dirty="0" err="1">
                          <a:solidFill>
                            <a:schemeClr val="tx1"/>
                          </a:solidFill>
                          <a:effectLst/>
                          <a:latin typeface="Arial Narrow" pitchFamily="34" charset="0"/>
                        </a:rPr>
                        <a:t>Tani</a:t>
                      </a:r>
                      <a:r>
                        <a:rPr lang="en-US" sz="1600" b="0" i="0" u="none" strike="noStrike" baseline="0" dirty="0">
                          <a:solidFill>
                            <a:schemeClr val="tx1"/>
                          </a:solidFill>
                          <a:effectLst/>
                          <a:latin typeface="Arial Narrow" pitchFamily="34" charset="0"/>
                        </a:rPr>
                        <a:t> </a:t>
                      </a:r>
                      <a:r>
                        <a:rPr lang="en-US" sz="1600" b="0" i="0" u="none" strike="noStrike" baseline="0" dirty="0" err="1">
                          <a:solidFill>
                            <a:schemeClr val="tx1"/>
                          </a:solidFill>
                          <a:effectLst/>
                          <a:latin typeface="Arial Narrow" pitchFamily="34" charset="0"/>
                        </a:rPr>
                        <a:t>Bakti</a:t>
                      </a:r>
                      <a:r>
                        <a:rPr lang="en-US" sz="1600" b="0" i="0" u="none" strike="noStrike" baseline="0" dirty="0">
                          <a:solidFill>
                            <a:schemeClr val="tx1"/>
                          </a:solidFill>
                          <a:effectLst/>
                          <a:latin typeface="Arial Narrow" pitchFamily="34" charset="0"/>
                        </a:rPr>
                        <a:t> Utara</a:t>
                      </a:r>
                    </a:p>
                  </a:txBody>
                  <a:tcPr marL="6853" marR="6853" marT="6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600" b="0" i="0" u="none" strike="noStrike" baseline="0" dirty="0">
                          <a:solidFill>
                            <a:schemeClr val="tx1"/>
                          </a:solidFill>
                          <a:effectLst/>
                          <a:latin typeface="Arial Narrow" pitchFamily="34" charset="0"/>
                        </a:rPr>
                        <a:t>17</a:t>
                      </a:r>
                    </a:p>
                  </a:txBody>
                  <a:tcPr marL="6853" marR="6853" marT="6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600" b="0" i="0" u="none" strike="noStrike" baseline="0" dirty="0">
                          <a:solidFill>
                            <a:schemeClr val="tx1"/>
                          </a:solidFill>
                          <a:effectLst/>
                          <a:latin typeface="Arial Narrow" pitchFamily="34" charset="0"/>
                        </a:rPr>
                        <a:t>SBB</a:t>
                      </a:r>
                    </a:p>
                  </a:txBody>
                  <a:tcPr marL="6853" marR="6853" marT="6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600" b="0" i="0" u="none" strike="noStrike" baseline="0" dirty="0">
                          <a:solidFill>
                            <a:schemeClr val="tx1"/>
                          </a:solidFill>
                          <a:effectLst/>
                          <a:latin typeface="Arial Narrow" pitchFamily="34" charset="0"/>
                        </a:rPr>
                        <a:t>500 MT/Hour</a:t>
                      </a:r>
                    </a:p>
                  </a:txBody>
                  <a:tcPr marL="6853" marR="6853" marT="68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600" b="0" i="0" u="none" strike="noStrike" baseline="0" dirty="0">
                          <a:solidFill>
                            <a:schemeClr val="tx1"/>
                          </a:solidFill>
                          <a:effectLst/>
                          <a:latin typeface="Arial Narrow" pitchFamily="34" charset="0"/>
                        </a:rPr>
                        <a:t>500 MT/Hour</a:t>
                      </a:r>
                    </a:p>
                  </a:txBody>
                  <a:tcPr marL="6853" marR="6853" marT="68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10014"/>
                  </a:ext>
                </a:extLst>
              </a:tr>
              <a:tr h="231096">
                <a:tc>
                  <a:txBody>
                    <a:bodyPr/>
                    <a:lstStyle/>
                    <a:p>
                      <a:pPr algn="ctr" fontAlgn="b"/>
                      <a:r>
                        <a:rPr lang="en-US" sz="1600" b="0" i="0" u="none" strike="noStrike" baseline="0" dirty="0">
                          <a:solidFill>
                            <a:schemeClr val="tx1"/>
                          </a:solidFill>
                          <a:effectLst/>
                          <a:latin typeface="Arial Narrow" pitchFamily="34" charset="0"/>
                        </a:rPr>
                        <a:t> </a:t>
                      </a:r>
                    </a:p>
                  </a:txBody>
                  <a:tcPr marL="6853" marR="6853" marT="6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600" b="0" i="0" u="none" strike="noStrike" baseline="0" dirty="0">
                          <a:solidFill>
                            <a:schemeClr val="tx1"/>
                          </a:solidFill>
                          <a:effectLst/>
                          <a:latin typeface="Arial Narrow" pitchFamily="34" charset="0"/>
                        </a:rPr>
                        <a:t> </a:t>
                      </a:r>
                    </a:p>
                  </a:txBody>
                  <a:tcPr marL="6853" marR="6853" marT="6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600" b="0" i="0" u="none" strike="noStrike" baseline="0" dirty="0">
                          <a:solidFill>
                            <a:schemeClr val="tx1"/>
                          </a:solidFill>
                          <a:effectLst/>
                          <a:latin typeface="Arial Narrow" pitchFamily="34" charset="0"/>
                        </a:rPr>
                        <a:t> </a:t>
                      </a:r>
                    </a:p>
                  </a:txBody>
                  <a:tcPr marL="6853" marR="6853" marT="6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en-US" sz="1600" b="0" i="0" u="none" strike="noStrike" baseline="0" dirty="0">
                        <a:solidFill>
                          <a:schemeClr val="tx1"/>
                        </a:solidFill>
                        <a:effectLst/>
                        <a:latin typeface="Arial Narrow" pitchFamily="34" charset="0"/>
                      </a:endParaRPr>
                    </a:p>
                  </a:txBody>
                  <a:tcPr marL="6853" marR="6853" marT="6853"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en-US" sz="1600" b="0" i="0" u="none" strike="noStrike" baseline="0" dirty="0">
                        <a:solidFill>
                          <a:schemeClr val="tx1"/>
                        </a:solidFill>
                        <a:effectLst/>
                        <a:latin typeface="Arial Narrow" pitchFamily="34" charset="0"/>
                      </a:endParaRPr>
                    </a:p>
                  </a:txBody>
                  <a:tcPr marL="6853" marR="6853" marT="685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10015"/>
                  </a:ext>
                </a:extLst>
              </a:tr>
              <a:tr h="231096">
                <a:tc>
                  <a:txBody>
                    <a:bodyPr/>
                    <a:lstStyle/>
                    <a:p>
                      <a:pPr algn="ctr" fontAlgn="b"/>
                      <a:r>
                        <a:rPr lang="en-US" sz="1600" b="0" i="0" u="none" strike="noStrike" baseline="0" dirty="0" err="1">
                          <a:solidFill>
                            <a:schemeClr val="tx1"/>
                          </a:solidFill>
                          <a:effectLst/>
                          <a:latin typeface="Arial Narrow" pitchFamily="34" charset="0"/>
                        </a:rPr>
                        <a:t>Separi</a:t>
                      </a:r>
                      <a:endParaRPr lang="en-US" sz="1600" b="0" i="0" u="none" strike="noStrike" baseline="0" dirty="0">
                        <a:solidFill>
                          <a:schemeClr val="tx1"/>
                        </a:solidFill>
                        <a:effectLst/>
                        <a:latin typeface="Arial Narrow" pitchFamily="34" charset="0"/>
                      </a:endParaRPr>
                    </a:p>
                  </a:txBody>
                  <a:tcPr marL="6853" marR="6853" marT="68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600" b="0" i="0" u="none" strike="noStrike" baseline="0" dirty="0">
                          <a:solidFill>
                            <a:schemeClr val="tx1"/>
                          </a:solidFill>
                          <a:effectLst/>
                          <a:latin typeface="Arial Narrow" pitchFamily="34" charset="0"/>
                        </a:rPr>
                        <a:t>22</a:t>
                      </a:r>
                    </a:p>
                  </a:txBody>
                  <a:tcPr marL="6853" marR="6853" marT="68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600" b="0" i="0" u="none" strike="noStrike" baseline="0" dirty="0">
                          <a:solidFill>
                            <a:schemeClr val="tx1"/>
                          </a:solidFill>
                          <a:effectLst/>
                          <a:latin typeface="Arial Narrow" pitchFamily="34" charset="0"/>
                        </a:rPr>
                        <a:t>SHS</a:t>
                      </a:r>
                    </a:p>
                  </a:txBody>
                  <a:tcPr marL="6853" marR="6853" marT="68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600" b="0" i="0" u="none" strike="noStrike" baseline="0" dirty="0">
                          <a:solidFill>
                            <a:schemeClr val="tx1"/>
                          </a:solidFill>
                          <a:effectLst/>
                          <a:latin typeface="Arial Narrow" pitchFamily="34" charset="0"/>
                        </a:rPr>
                        <a:t>350 MT/Hour</a:t>
                      </a:r>
                    </a:p>
                  </a:txBody>
                  <a:tcPr marL="6853" marR="6853" marT="68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600" b="0" i="0" u="none" strike="noStrike" baseline="0" dirty="0">
                          <a:solidFill>
                            <a:schemeClr val="tx1"/>
                          </a:solidFill>
                          <a:effectLst/>
                          <a:latin typeface="Arial Narrow" pitchFamily="34" charset="0"/>
                        </a:rPr>
                        <a:t>500 MT/Hour</a:t>
                      </a:r>
                    </a:p>
                  </a:txBody>
                  <a:tcPr marL="6853" marR="6853" marT="68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10016"/>
                  </a:ext>
                </a:extLst>
              </a:tr>
              <a:tr h="231096">
                <a:tc>
                  <a:txBody>
                    <a:bodyPr/>
                    <a:lstStyle/>
                    <a:p>
                      <a:pPr algn="l" fontAlgn="b"/>
                      <a:endParaRPr lang="en-US" sz="1600" b="0" i="0" u="none" strike="noStrike" baseline="0" dirty="0">
                        <a:solidFill>
                          <a:schemeClr val="tx1"/>
                        </a:solidFill>
                        <a:effectLst/>
                        <a:latin typeface="Arial Narrow" pitchFamily="34" charset="0"/>
                      </a:endParaRPr>
                    </a:p>
                  </a:txBody>
                  <a:tcPr marL="6853" marR="6853" marT="6853"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b"/>
                      <a:endParaRPr lang="en-US" sz="1600" b="0" i="0" u="none" strike="noStrike" baseline="0" dirty="0">
                        <a:solidFill>
                          <a:schemeClr val="tx1"/>
                        </a:solidFill>
                        <a:effectLst/>
                        <a:latin typeface="Arial Narrow" pitchFamily="34" charset="0"/>
                      </a:endParaRPr>
                    </a:p>
                  </a:txBody>
                  <a:tcPr marL="6853" marR="6853" marT="6853"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b"/>
                      <a:endParaRPr lang="en-US" sz="1600" b="0" i="0" u="none" strike="noStrike" baseline="0" dirty="0">
                        <a:solidFill>
                          <a:schemeClr val="tx1"/>
                        </a:solidFill>
                        <a:effectLst/>
                        <a:latin typeface="Arial Narrow" pitchFamily="34" charset="0"/>
                      </a:endParaRPr>
                    </a:p>
                  </a:txBody>
                  <a:tcPr marL="6853" marR="6853" marT="6853"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b"/>
                      <a:endParaRPr lang="en-US" sz="1600" b="0" i="0" u="none" strike="noStrike" baseline="0" dirty="0">
                        <a:solidFill>
                          <a:schemeClr val="tx1"/>
                        </a:solidFill>
                        <a:effectLst/>
                        <a:latin typeface="Arial Narrow" pitchFamily="34" charset="0"/>
                      </a:endParaRPr>
                    </a:p>
                  </a:txBody>
                  <a:tcPr marL="6853" marR="6853" marT="6853"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b"/>
                      <a:endParaRPr lang="en-US" sz="1600" b="0" i="0" u="none" strike="noStrike" baseline="0" dirty="0">
                        <a:solidFill>
                          <a:schemeClr val="tx1"/>
                        </a:solidFill>
                        <a:effectLst/>
                        <a:latin typeface="Arial Narrow" pitchFamily="34" charset="0"/>
                      </a:endParaRPr>
                    </a:p>
                  </a:txBody>
                  <a:tcPr marL="6853" marR="6853" marT="6853"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10017"/>
                  </a:ext>
                </a:extLst>
              </a:tr>
              <a:tr h="231096">
                <a:tc gridSpan="3">
                  <a:txBody>
                    <a:bodyPr/>
                    <a:lstStyle/>
                    <a:p>
                      <a:pPr algn="ctr" fontAlgn="ctr"/>
                      <a:r>
                        <a:rPr lang="en-US" sz="1600" b="1" i="0" u="none" strike="noStrike" baseline="0" dirty="0">
                          <a:solidFill>
                            <a:schemeClr val="tx1"/>
                          </a:solidFill>
                          <a:effectLst/>
                          <a:latin typeface="Arial Narrow" pitchFamily="34" charset="0"/>
                        </a:rPr>
                        <a:t>TOTAL/ </a:t>
                      </a:r>
                      <a:r>
                        <a:rPr lang="id-ID" sz="1600" b="1" i="0" u="none" strike="noStrike" baseline="0" dirty="0">
                          <a:solidFill>
                            <a:schemeClr val="tx1"/>
                          </a:solidFill>
                          <a:effectLst/>
                          <a:latin typeface="Arial Narrow" pitchFamily="34" charset="0"/>
                        </a:rPr>
                        <a:t>Hour</a:t>
                      </a:r>
                      <a:endParaRPr lang="en-US" sz="1600" b="1" i="0" u="none" strike="noStrike" baseline="0" dirty="0">
                        <a:solidFill>
                          <a:schemeClr val="tx1"/>
                        </a:solidFill>
                        <a:effectLst/>
                        <a:latin typeface="Arial Narrow" pitchFamily="34" charset="0"/>
                      </a:endParaRPr>
                    </a:p>
                  </a:txBody>
                  <a:tcPr marL="6853" marR="6853" marT="68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a:txBody>
                    <a:bodyPr/>
                    <a:lstStyle/>
                    <a:p>
                      <a:pPr algn="ctr" fontAlgn="b"/>
                      <a:r>
                        <a:rPr lang="en-US" sz="1600" b="1" i="0" u="none" strike="noStrike" baseline="0" dirty="0">
                          <a:solidFill>
                            <a:schemeClr val="tx1"/>
                          </a:solidFill>
                          <a:effectLst/>
                          <a:latin typeface="Arial Narrow" pitchFamily="34" charset="0"/>
                        </a:rPr>
                        <a:t>3</a:t>
                      </a:r>
                      <a:r>
                        <a:rPr lang="id-ID" sz="1600" b="1" i="0" u="none" strike="noStrike" baseline="0" dirty="0">
                          <a:solidFill>
                            <a:schemeClr val="tx1"/>
                          </a:solidFill>
                          <a:effectLst/>
                          <a:latin typeface="Arial Narrow" pitchFamily="34" charset="0"/>
                        </a:rPr>
                        <a:t>,</a:t>
                      </a:r>
                      <a:r>
                        <a:rPr lang="en-US" sz="1600" b="1" i="0" u="none" strike="noStrike" baseline="0" dirty="0">
                          <a:solidFill>
                            <a:schemeClr val="tx1"/>
                          </a:solidFill>
                          <a:effectLst/>
                          <a:latin typeface="Arial Narrow" pitchFamily="34" charset="0"/>
                        </a:rPr>
                        <a:t>500 MT/</a:t>
                      </a:r>
                      <a:r>
                        <a:rPr lang="id-ID" sz="1600" b="1" i="0" u="none" strike="noStrike" baseline="0" dirty="0">
                          <a:solidFill>
                            <a:schemeClr val="tx1"/>
                          </a:solidFill>
                          <a:effectLst/>
                          <a:latin typeface="Arial Narrow" pitchFamily="34" charset="0"/>
                        </a:rPr>
                        <a:t>Hour</a:t>
                      </a:r>
                      <a:endParaRPr lang="en-US" sz="1600" b="1" i="0" u="none" strike="noStrike" baseline="0" dirty="0">
                        <a:solidFill>
                          <a:schemeClr val="tx1"/>
                        </a:solidFill>
                        <a:effectLst/>
                        <a:latin typeface="Arial Narrow" pitchFamily="34" charset="0"/>
                      </a:endParaRPr>
                    </a:p>
                  </a:txBody>
                  <a:tcPr marL="6853" marR="6853" marT="685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r>
                        <a:rPr lang="en-US" sz="1600" b="1" i="0" u="none" strike="noStrike" baseline="0" dirty="0">
                          <a:solidFill>
                            <a:schemeClr val="tx1"/>
                          </a:solidFill>
                          <a:effectLst/>
                          <a:latin typeface="Arial Narrow" pitchFamily="34" charset="0"/>
                        </a:rPr>
                        <a:t>3</a:t>
                      </a:r>
                      <a:r>
                        <a:rPr lang="id-ID" sz="1600" b="1" i="0" u="none" strike="noStrike" baseline="0" dirty="0">
                          <a:solidFill>
                            <a:schemeClr val="tx1"/>
                          </a:solidFill>
                          <a:effectLst/>
                          <a:latin typeface="Arial Narrow" pitchFamily="34" charset="0"/>
                        </a:rPr>
                        <a:t>,</a:t>
                      </a:r>
                      <a:r>
                        <a:rPr lang="en-US" sz="1600" b="1" i="0" u="none" strike="noStrike" baseline="0" dirty="0">
                          <a:solidFill>
                            <a:schemeClr val="tx1"/>
                          </a:solidFill>
                          <a:effectLst/>
                          <a:latin typeface="Arial Narrow" pitchFamily="34" charset="0"/>
                        </a:rPr>
                        <a:t>675 MT/</a:t>
                      </a:r>
                      <a:r>
                        <a:rPr lang="id-ID" sz="1600" b="1" i="0" u="none" strike="noStrike" baseline="0" dirty="0">
                          <a:solidFill>
                            <a:schemeClr val="tx1"/>
                          </a:solidFill>
                          <a:effectLst/>
                          <a:latin typeface="Arial Narrow" pitchFamily="34" charset="0"/>
                        </a:rPr>
                        <a:t>Hour</a:t>
                      </a:r>
                      <a:endParaRPr lang="en-US" sz="1600" b="1" i="0" u="none" strike="noStrike" baseline="0" dirty="0">
                        <a:solidFill>
                          <a:schemeClr val="tx1"/>
                        </a:solidFill>
                        <a:effectLst/>
                        <a:latin typeface="Arial Narrow" pitchFamily="34" charset="0"/>
                      </a:endParaRPr>
                    </a:p>
                  </a:txBody>
                  <a:tcPr marL="6853" marR="6853" marT="685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10018"/>
                  </a:ext>
                </a:extLst>
              </a:tr>
              <a:tr h="231096">
                <a:tc>
                  <a:txBody>
                    <a:bodyPr/>
                    <a:lstStyle/>
                    <a:p>
                      <a:pPr algn="l" fontAlgn="b"/>
                      <a:endParaRPr lang="en-US" sz="1600" b="0" i="0" u="none" strike="noStrike" baseline="0" dirty="0">
                        <a:solidFill>
                          <a:schemeClr val="tx1"/>
                        </a:solidFill>
                        <a:effectLst/>
                        <a:latin typeface="Arial Narrow" pitchFamily="34" charset="0"/>
                      </a:endParaRPr>
                    </a:p>
                  </a:txBody>
                  <a:tcPr marL="6853" marR="6853" marT="6853"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n-US" sz="1600" b="0" i="0" u="none" strike="noStrike" baseline="0" dirty="0">
                        <a:solidFill>
                          <a:schemeClr val="tx1"/>
                        </a:solidFill>
                        <a:effectLst/>
                        <a:latin typeface="Arial Narrow" pitchFamily="34" charset="0"/>
                      </a:endParaRPr>
                    </a:p>
                  </a:txBody>
                  <a:tcPr marL="6853" marR="6853" marT="6853"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n-US" sz="1600" b="0" i="0" u="none" strike="noStrike" baseline="0" dirty="0">
                        <a:solidFill>
                          <a:schemeClr val="tx1"/>
                        </a:solidFill>
                        <a:effectLst/>
                        <a:latin typeface="Arial Narrow" pitchFamily="34" charset="0"/>
                      </a:endParaRPr>
                    </a:p>
                  </a:txBody>
                  <a:tcPr marL="6853" marR="6853" marT="6853"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n-US" sz="1600" b="0" i="0" u="none" strike="noStrike" baseline="0" dirty="0">
                        <a:solidFill>
                          <a:schemeClr val="tx1"/>
                        </a:solidFill>
                        <a:effectLst/>
                        <a:latin typeface="Arial Narrow" pitchFamily="34" charset="0"/>
                      </a:endParaRPr>
                    </a:p>
                  </a:txBody>
                  <a:tcPr marL="6853" marR="6853" marT="6853"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n-US" sz="1600" b="0" i="0" u="none" strike="noStrike" baseline="0" dirty="0">
                        <a:solidFill>
                          <a:schemeClr val="tx1"/>
                        </a:solidFill>
                        <a:effectLst/>
                        <a:latin typeface="Arial Narrow" pitchFamily="34" charset="0"/>
                      </a:endParaRPr>
                    </a:p>
                  </a:txBody>
                  <a:tcPr marL="6853" marR="6853" marT="6853"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9"/>
                  </a:ext>
                </a:extLst>
              </a:tr>
              <a:tr h="307764">
                <a:tc gridSpan="3">
                  <a:txBody>
                    <a:bodyPr/>
                    <a:lstStyle/>
                    <a:p>
                      <a:pPr algn="ctr" fontAlgn="ctr"/>
                      <a:r>
                        <a:rPr lang="en-US" sz="1600" b="1" i="0" u="none" strike="noStrike" baseline="0" dirty="0">
                          <a:solidFill>
                            <a:schemeClr val="tx1"/>
                          </a:solidFill>
                          <a:effectLst/>
                          <a:latin typeface="Arial Narrow" pitchFamily="34" charset="0"/>
                        </a:rPr>
                        <a:t>TOTAL/ </a:t>
                      </a:r>
                      <a:r>
                        <a:rPr lang="en-ID" sz="1600" b="1" i="0" u="none" strike="noStrike" baseline="0" dirty="0">
                          <a:solidFill>
                            <a:schemeClr val="tx1"/>
                          </a:solidFill>
                          <a:effectLst/>
                          <a:latin typeface="Arial Narrow" pitchFamily="34" charset="0"/>
                        </a:rPr>
                        <a:t>Year</a:t>
                      </a:r>
                      <a:endParaRPr lang="en-US" sz="1600" b="1" i="0" u="none" strike="noStrike" baseline="0" dirty="0">
                        <a:solidFill>
                          <a:schemeClr val="tx1"/>
                        </a:solidFill>
                        <a:effectLst/>
                        <a:latin typeface="Arial Narrow" pitchFamily="34" charset="0"/>
                      </a:endParaRPr>
                    </a:p>
                  </a:txBody>
                  <a:tcPr marL="6853" marR="6853" marT="68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a:txBody>
                    <a:bodyPr/>
                    <a:lstStyle/>
                    <a:p>
                      <a:pPr algn="ctr" fontAlgn="b"/>
                      <a:r>
                        <a:rPr lang="en-US" sz="1600" b="1" i="0" u="none" strike="noStrike" baseline="0" dirty="0">
                          <a:solidFill>
                            <a:schemeClr val="tx1"/>
                          </a:solidFill>
                          <a:effectLst/>
                          <a:latin typeface="Arial Narrow" pitchFamily="34" charset="0"/>
                        </a:rPr>
                        <a:t>18</a:t>
                      </a:r>
                      <a:r>
                        <a:rPr lang="id-ID" sz="1600" b="1" i="0" u="none" strike="noStrike" baseline="0" dirty="0">
                          <a:solidFill>
                            <a:schemeClr val="tx1"/>
                          </a:solidFill>
                          <a:effectLst/>
                          <a:latin typeface="Arial Narrow" pitchFamily="34" charset="0"/>
                        </a:rPr>
                        <a:t>,</a:t>
                      </a:r>
                      <a:r>
                        <a:rPr lang="en-US" sz="1600" b="1" i="0" u="none" strike="noStrike" baseline="0" dirty="0">
                          <a:solidFill>
                            <a:schemeClr val="tx1"/>
                          </a:solidFill>
                          <a:effectLst/>
                          <a:latin typeface="Arial Narrow" pitchFamily="34" charset="0"/>
                        </a:rPr>
                        <a:t>792</a:t>
                      </a:r>
                      <a:r>
                        <a:rPr lang="id-ID" sz="1600" b="1" i="0" u="none" strike="noStrike" baseline="0" dirty="0">
                          <a:solidFill>
                            <a:schemeClr val="tx1"/>
                          </a:solidFill>
                          <a:effectLst/>
                          <a:latin typeface="Arial Narrow" pitchFamily="34" charset="0"/>
                        </a:rPr>
                        <a:t>,</a:t>
                      </a:r>
                      <a:r>
                        <a:rPr lang="en-US" sz="1600" b="1" i="0" u="none" strike="noStrike" baseline="0" dirty="0">
                          <a:solidFill>
                            <a:schemeClr val="tx1"/>
                          </a:solidFill>
                          <a:effectLst/>
                          <a:latin typeface="Arial Narrow" pitchFamily="34" charset="0"/>
                        </a:rPr>
                        <a:t>000 MT/</a:t>
                      </a:r>
                      <a:r>
                        <a:rPr lang="en-ID" sz="1600" b="1" i="0" u="none" strike="noStrike" baseline="0" dirty="0">
                          <a:solidFill>
                            <a:schemeClr val="tx1"/>
                          </a:solidFill>
                          <a:effectLst/>
                          <a:latin typeface="Arial Narrow" pitchFamily="34" charset="0"/>
                        </a:rPr>
                        <a:t>Year</a:t>
                      </a:r>
                      <a:endParaRPr lang="en-US" sz="1600" b="1" i="0" u="none" strike="noStrike" baseline="0" dirty="0">
                        <a:solidFill>
                          <a:schemeClr val="tx1"/>
                        </a:solidFill>
                        <a:effectLst/>
                        <a:latin typeface="Arial Narrow" pitchFamily="34" charset="0"/>
                      </a:endParaRPr>
                    </a:p>
                  </a:txBody>
                  <a:tcPr marL="6853" marR="6853" marT="685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600" b="1" i="0" u="none" strike="noStrike" baseline="0" dirty="0">
                          <a:solidFill>
                            <a:schemeClr val="tx1"/>
                          </a:solidFill>
                          <a:effectLst/>
                          <a:latin typeface="Arial Narrow" pitchFamily="34" charset="0"/>
                        </a:rPr>
                        <a:t>21</a:t>
                      </a:r>
                      <a:r>
                        <a:rPr lang="id-ID" sz="1600" b="1" i="0" u="none" strike="noStrike" baseline="0" dirty="0">
                          <a:solidFill>
                            <a:schemeClr val="tx1"/>
                          </a:solidFill>
                          <a:effectLst/>
                          <a:latin typeface="Arial Narrow" pitchFamily="34" charset="0"/>
                        </a:rPr>
                        <a:t>,</a:t>
                      </a:r>
                      <a:r>
                        <a:rPr lang="en-US" sz="1600" b="1" i="0" u="none" strike="noStrike" baseline="0" dirty="0">
                          <a:solidFill>
                            <a:schemeClr val="tx1"/>
                          </a:solidFill>
                          <a:effectLst/>
                          <a:latin typeface="Arial Narrow" pitchFamily="34" charset="0"/>
                        </a:rPr>
                        <a:t>708</a:t>
                      </a:r>
                      <a:r>
                        <a:rPr lang="id-ID" sz="1600" b="1" i="0" u="none" strike="noStrike" baseline="0" dirty="0">
                          <a:solidFill>
                            <a:schemeClr val="tx1"/>
                          </a:solidFill>
                          <a:effectLst/>
                          <a:latin typeface="Arial Narrow" pitchFamily="34" charset="0"/>
                        </a:rPr>
                        <a:t>,</a:t>
                      </a:r>
                      <a:r>
                        <a:rPr lang="en-US" sz="1600" b="1" i="0" u="none" strike="noStrike" baseline="0" dirty="0">
                          <a:solidFill>
                            <a:schemeClr val="tx1"/>
                          </a:solidFill>
                          <a:effectLst/>
                          <a:latin typeface="Arial Narrow" pitchFamily="34" charset="0"/>
                        </a:rPr>
                        <a:t>000 MT/</a:t>
                      </a:r>
                      <a:r>
                        <a:rPr lang="en-ID" sz="1600" b="1" i="0" u="none" strike="noStrike" baseline="0" dirty="0">
                          <a:solidFill>
                            <a:schemeClr val="tx1"/>
                          </a:solidFill>
                          <a:effectLst/>
                          <a:latin typeface="Arial Narrow" pitchFamily="34" charset="0"/>
                        </a:rPr>
                        <a:t>Year</a:t>
                      </a:r>
                      <a:endParaRPr lang="en-US" sz="1600" b="1" i="0" u="none" strike="noStrike" baseline="0" dirty="0">
                        <a:solidFill>
                          <a:schemeClr val="tx1"/>
                        </a:solidFill>
                        <a:effectLst/>
                        <a:latin typeface="Arial Narrow" pitchFamily="34" charset="0"/>
                      </a:endParaRPr>
                    </a:p>
                  </a:txBody>
                  <a:tcPr marL="6853" marR="6853" marT="685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20"/>
                  </a:ext>
                </a:extLst>
              </a:tr>
              <a:tr h="455876">
                <a:tc>
                  <a:txBody>
                    <a:bodyPr/>
                    <a:lstStyle/>
                    <a:p>
                      <a:pPr marL="0" marR="0" indent="0" algn="l" defTabSz="914400" rtl="0" eaLnBrk="1" fontAlgn="b" latinLnBrk="0" hangingPunct="1">
                        <a:lnSpc>
                          <a:spcPct val="100000"/>
                        </a:lnSpc>
                        <a:spcBef>
                          <a:spcPts val="0"/>
                        </a:spcBef>
                        <a:spcAft>
                          <a:spcPts val="0"/>
                        </a:spcAft>
                        <a:buClrTx/>
                        <a:buSzTx/>
                        <a:buFontTx/>
                        <a:buNone/>
                        <a:tabLst/>
                        <a:defRPr/>
                      </a:pPr>
                      <a:endParaRPr lang="fi-FI" sz="1600" b="0" i="0" u="none" strike="noStrike" baseline="0" dirty="0">
                        <a:solidFill>
                          <a:schemeClr val="tx1"/>
                        </a:solidFill>
                        <a:effectLst/>
                        <a:latin typeface="Arial Narrow" pitchFamily="34" charset="0"/>
                      </a:endParaRPr>
                    </a:p>
                    <a:p>
                      <a:pPr algn="l" fontAlgn="b"/>
                      <a:endParaRPr lang="en-US" sz="1600" b="0" i="0" u="none" strike="noStrike" baseline="0" dirty="0">
                        <a:solidFill>
                          <a:schemeClr val="tx1"/>
                        </a:solidFill>
                        <a:effectLst/>
                        <a:latin typeface="Arial Narrow" pitchFamily="34" charset="0"/>
                      </a:endParaRPr>
                    </a:p>
                  </a:txBody>
                  <a:tcPr marL="6853" marR="6853" marT="6853"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1600" b="0" i="0" u="none" strike="noStrike" baseline="0" dirty="0">
                        <a:solidFill>
                          <a:schemeClr val="tx1"/>
                        </a:solidFill>
                        <a:effectLst/>
                        <a:latin typeface="Arial Narrow" pitchFamily="34" charset="0"/>
                      </a:endParaRPr>
                    </a:p>
                  </a:txBody>
                  <a:tcPr marL="6853" marR="6853" marT="6853"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1600" b="0" i="0" u="none" strike="noStrike" baseline="0" dirty="0">
                        <a:solidFill>
                          <a:schemeClr val="tx1"/>
                        </a:solidFill>
                        <a:effectLst/>
                        <a:latin typeface="Arial Narrow" pitchFamily="34" charset="0"/>
                      </a:endParaRPr>
                    </a:p>
                  </a:txBody>
                  <a:tcPr marL="6853" marR="6853" marT="6853"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1600" b="0" i="0" u="none" strike="noStrike" baseline="0" dirty="0">
                        <a:solidFill>
                          <a:schemeClr val="tx1"/>
                        </a:solidFill>
                        <a:effectLst/>
                        <a:latin typeface="Arial Narrow" pitchFamily="34" charset="0"/>
                      </a:endParaRPr>
                    </a:p>
                  </a:txBody>
                  <a:tcPr marL="6853" marR="6853" marT="6853"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fi-FI" sz="1400" b="0" i="0" u="none" strike="noStrike" baseline="0" dirty="0">
                          <a:solidFill>
                            <a:schemeClr val="tx1"/>
                          </a:solidFill>
                          <a:effectLst/>
                          <a:latin typeface="Arial Narrow" pitchFamily="34" charset="0"/>
                        </a:rPr>
                        <a:t>* </a:t>
                      </a:r>
                      <a:r>
                        <a:rPr lang="id-ID" sz="1400" b="0" i="0" u="none" strike="noStrike" baseline="0" dirty="0">
                          <a:solidFill>
                            <a:schemeClr val="tx1"/>
                          </a:solidFill>
                          <a:effectLst/>
                          <a:latin typeface="Arial Narrow" pitchFamily="34" charset="0"/>
                        </a:rPr>
                        <a:t>1 year=</a:t>
                      </a:r>
                      <a:r>
                        <a:rPr lang="fi-FI" sz="1400" b="0" i="0" u="none" strike="noStrike" baseline="0" dirty="0">
                          <a:solidFill>
                            <a:schemeClr val="tx1"/>
                          </a:solidFill>
                          <a:effectLst/>
                          <a:latin typeface="Arial Narrow" pitchFamily="34" charset="0"/>
                        </a:rPr>
                        <a:t>360 </a:t>
                      </a:r>
                      <a:r>
                        <a:rPr lang="id-ID" sz="1400" b="0" i="0" u="none" strike="noStrike" baseline="0" dirty="0">
                          <a:solidFill>
                            <a:schemeClr val="tx1"/>
                          </a:solidFill>
                          <a:effectLst/>
                          <a:latin typeface="Arial Narrow" pitchFamily="34" charset="0"/>
                        </a:rPr>
                        <a:t>day</a:t>
                      </a:r>
                      <a:r>
                        <a:rPr lang="fi-FI" sz="1400" b="0" i="0" u="none" strike="noStrike" baseline="0" dirty="0">
                          <a:solidFill>
                            <a:schemeClr val="tx1"/>
                          </a:solidFill>
                          <a:effectLst/>
                          <a:latin typeface="Arial Narrow" pitchFamily="34" charset="0"/>
                        </a:rPr>
                        <a:t>, </a:t>
                      </a:r>
                      <a:r>
                        <a:rPr lang="id-ID" sz="1400" b="0" i="0" u="none" strike="noStrike" baseline="0" dirty="0">
                          <a:solidFill>
                            <a:schemeClr val="tx1"/>
                          </a:solidFill>
                          <a:effectLst/>
                          <a:latin typeface="Arial Narrow" pitchFamily="34" charset="0"/>
                        </a:rPr>
                        <a:t>1 day=</a:t>
                      </a:r>
                      <a:r>
                        <a:rPr lang="fi-FI" sz="1400" b="0" i="0" u="none" strike="noStrike" baseline="0" dirty="0">
                          <a:solidFill>
                            <a:schemeClr val="tx1"/>
                          </a:solidFill>
                          <a:effectLst/>
                          <a:latin typeface="Arial Narrow" pitchFamily="34" charset="0"/>
                        </a:rPr>
                        <a:t>18 </a:t>
                      </a:r>
                      <a:r>
                        <a:rPr lang="id-ID" sz="1400" b="0" i="0" u="none" strike="noStrike" baseline="0" dirty="0">
                          <a:solidFill>
                            <a:schemeClr val="tx1"/>
                          </a:solidFill>
                          <a:effectLst/>
                          <a:latin typeface="Arial Narrow" pitchFamily="34" charset="0"/>
                        </a:rPr>
                        <a:t>hour</a:t>
                      </a:r>
                      <a:endParaRPr lang="fi-FI" sz="1400" b="0" i="0" u="none" strike="noStrike" baseline="0" dirty="0">
                        <a:solidFill>
                          <a:schemeClr val="tx1"/>
                        </a:solidFill>
                        <a:effectLst/>
                        <a:latin typeface="Arial Narrow" pitchFamily="34" charset="0"/>
                      </a:endParaRPr>
                    </a:p>
                    <a:p>
                      <a:pPr algn="l" fontAlgn="b"/>
                      <a:endParaRPr lang="en-US" sz="1600" b="0" i="0" u="none" strike="noStrike" baseline="0" dirty="0">
                        <a:solidFill>
                          <a:schemeClr val="tx1"/>
                        </a:solidFill>
                        <a:effectLst/>
                        <a:latin typeface="Arial Narrow" pitchFamily="34" charset="0"/>
                      </a:endParaRPr>
                    </a:p>
                  </a:txBody>
                  <a:tcPr marL="6853" marR="6853" marT="6853" marB="0" anchor="ctr">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xmlns="" val="10021"/>
                  </a:ext>
                </a:extLst>
              </a:tr>
            </a:tbl>
          </a:graphicData>
        </a:graphic>
      </p:graphicFrame>
    </p:spTree>
    <p:extLst>
      <p:ext uri="{BB962C8B-B14F-4D97-AF65-F5344CB8AC3E}">
        <p14:creationId xmlns:p14="http://schemas.microsoft.com/office/powerpoint/2010/main" xmlns="" val="216661265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9291638" y="6334919"/>
            <a:ext cx="2743200" cy="365125"/>
          </a:xfrm>
        </p:spPr>
        <p:txBody>
          <a:bodyPr/>
          <a:lstStyle/>
          <a:p>
            <a:fld id="{937A3070-8A18-4F2D-9938-5B08BA2367FC}" type="slidenum">
              <a:rPr lang="en-ID" smtClean="0"/>
              <a:pPr/>
              <a:t>11</a:t>
            </a:fld>
            <a:endParaRPr lang="en-ID" dirty="0"/>
          </a:p>
        </p:txBody>
      </p:sp>
      <p:sp>
        <p:nvSpPr>
          <p:cNvPr id="7" name="TextBox 6"/>
          <p:cNvSpPr txBox="1"/>
          <p:nvPr/>
        </p:nvSpPr>
        <p:spPr>
          <a:xfrm>
            <a:off x="174812" y="123827"/>
            <a:ext cx="12017188" cy="584775"/>
          </a:xfrm>
          <a:prstGeom prst="rect">
            <a:avLst/>
          </a:prstGeom>
          <a:noFill/>
        </p:spPr>
        <p:txBody>
          <a:bodyPr wrap="square" rtlCol="0" anchor="ctr">
            <a:spAutoFit/>
          </a:bodyPr>
          <a:lstStyle/>
          <a:p>
            <a:r>
              <a:rPr lang="en-ID" sz="3200" dirty="0">
                <a:latin typeface="Open Sans Semibold" panose="020B0706030804020204" pitchFamily="34" charset="0"/>
                <a:ea typeface="Open Sans Semibold" panose="020B0706030804020204" pitchFamily="34" charset="0"/>
                <a:cs typeface="Open Sans Semibold" panose="020B0706030804020204" pitchFamily="34" charset="0"/>
              </a:rPr>
              <a:t>PT. Loa </a:t>
            </a:r>
            <a:r>
              <a:rPr lang="en-ID" sz="3200" dirty="0" err="1">
                <a:latin typeface="Open Sans Semibold" panose="020B0706030804020204" pitchFamily="34" charset="0"/>
                <a:ea typeface="Open Sans Semibold" panose="020B0706030804020204" pitchFamily="34" charset="0"/>
                <a:cs typeface="Open Sans Semibold" panose="020B0706030804020204" pitchFamily="34" charset="0"/>
              </a:rPr>
              <a:t>Haur</a:t>
            </a:r>
            <a:r>
              <a:rPr lang="en-ID" sz="3200" dirty="0">
                <a:latin typeface="Open Sans Semibold" panose="020B0706030804020204" pitchFamily="34" charset="0"/>
                <a:ea typeface="Open Sans Semibold" panose="020B0706030804020204" pitchFamily="34" charset="0"/>
                <a:cs typeface="Open Sans Semibold" panose="020B0706030804020204" pitchFamily="34" charset="0"/>
              </a:rPr>
              <a:t> Factsheet</a:t>
            </a:r>
          </a:p>
        </p:txBody>
      </p:sp>
      <p:cxnSp>
        <p:nvCxnSpPr>
          <p:cNvPr id="13" name="Straight Connector 12"/>
          <p:cNvCxnSpPr>
            <a:cxnSpLocks/>
          </p:cNvCxnSpPr>
          <p:nvPr/>
        </p:nvCxnSpPr>
        <p:spPr>
          <a:xfrm>
            <a:off x="174812" y="775277"/>
            <a:ext cx="1186002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3"/>
          <a:stretch>
            <a:fillRect/>
          </a:stretch>
        </p:blipFill>
        <p:spPr>
          <a:xfrm>
            <a:off x="819174" y="1177197"/>
            <a:ext cx="10728463" cy="5340284"/>
          </a:xfrm>
          <a:prstGeom prst="rect">
            <a:avLst/>
          </a:prstGeom>
        </p:spPr>
      </p:pic>
    </p:spTree>
    <p:extLst>
      <p:ext uri="{BB962C8B-B14F-4D97-AF65-F5344CB8AC3E}">
        <p14:creationId xmlns:p14="http://schemas.microsoft.com/office/powerpoint/2010/main" xmlns="" val="366255573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C3D690"/>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9291638" y="6334919"/>
            <a:ext cx="2743200" cy="365125"/>
          </a:xfrm>
        </p:spPr>
        <p:txBody>
          <a:bodyPr/>
          <a:lstStyle/>
          <a:p>
            <a:fld id="{937A3070-8A18-4F2D-9938-5B08BA2367FC}" type="slidenum">
              <a:rPr lang="en-ID" smtClean="0"/>
              <a:pPr/>
              <a:t>12</a:t>
            </a:fld>
            <a:endParaRPr lang="en-ID" dirty="0"/>
          </a:p>
        </p:txBody>
      </p:sp>
      <p:sp>
        <p:nvSpPr>
          <p:cNvPr id="7" name="TextBox 6"/>
          <p:cNvSpPr txBox="1"/>
          <p:nvPr/>
        </p:nvSpPr>
        <p:spPr>
          <a:xfrm>
            <a:off x="174812" y="109687"/>
            <a:ext cx="12017188" cy="584775"/>
          </a:xfrm>
          <a:prstGeom prst="rect">
            <a:avLst/>
          </a:prstGeom>
          <a:noFill/>
        </p:spPr>
        <p:txBody>
          <a:bodyPr wrap="square" rtlCol="0" anchor="ctr">
            <a:spAutoFit/>
          </a:bodyPr>
          <a:lstStyle/>
          <a:p>
            <a:r>
              <a:rPr lang="en-ID" sz="3200" dirty="0">
                <a:latin typeface="Open Sans Semibold" panose="020B0706030804020204" pitchFamily="34" charset="0"/>
                <a:ea typeface="Open Sans Semibold" panose="020B0706030804020204" pitchFamily="34" charset="0"/>
                <a:cs typeface="Open Sans Semibold" panose="020B0706030804020204" pitchFamily="34" charset="0"/>
              </a:rPr>
              <a:t>KKGI Annual Production (‘000 MT)</a:t>
            </a:r>
          </a:p>
        </p:txBody>
      </p:sp>
      <p:cxnSp>
        <p:nvCxnSpPr>
          <p:cNvPr id="13" name="Straight Connector 12"/>
          <p:cNvCxnSpPr>
            <a:cxnSpLocks/>
          </p:cNvCxnSpPr>
          <p:nvPr/>
        </p:nvCxnSpPr>
        <p:spPr>
          <a:xfrm>
            <a:off x="174812" y="775277"/>
            <a:ext cx="1186002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8" name="Chart 7">
            <a:extLst>
              <a:ext uri="{FF2B5EF4-FFF2-40B4-BE49-F238E27FC236}">
                <a16:creationId xmlns:a16="http://schemas.microsoft.com/office/drawing/2014/main" xmlns="" id="{C06C3CE5-6361-41BB-AB9F-5F8FD06301B7}"/>
              </a:ext>
            </a:extLst>
          </p:cNvPr>
          <p:cNvGraphicFramePr>
            <a:graphicFrameLocks/>
          </p:cNvGraphicFramePr>
          <p:nvPr>
            <p:extLst>
              <p:ext uri="{D42A27DB-BD31-4B8C-83A1-F6EECF244321}">
                <p14:modId xmlns:p14="http://schemas.microsoft.com/office/powerpoint/2010/main" xmlns="" val="3743101420"/>
              </p:ext>
            </p:extLst>
          </p:nvPr>
        </p:nvGraphicFramePr>
        <p:xfrm>
          <a:off x="396968" y="1135062"/>
          <a:ext cx="11415713" cy="538241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xmlns="" val="350578840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9291638" y="6334919"/>
            <a:ext cx="2743200" cy="365125"/>
          </a:xfrm>
        </p:spPr>
        <p:txBody>
          <a:bodyPr/>
          <a:lstStyle/>
          <a:p>
            <a:fld id="{937A3070-8A18-4F2D-9938-5B08BA2367FC}" type="slidenum">
              <a:rPr lang="en-ID" smtClean="0"/>
              <a:pPr/>
              <a:t>13</a:t>
            </a:fld>
            <a:endParaRPr lang="en-ID" dirty="0"/>
          </a:p>
        </p:txBody>
      </p:sp>
      <p:sp>
        <p:nvSpPr>
          <p:cNvPr id="7" name="TextBox 6"/>
          <p:cNvSpPr txBox="1"/>
          <p:nvPr/>
        </p:nvSpPr>
        <p:spPr>
          <a:xfrm>
            <a:off x="174812" y="123827"/>
            <a:ext cx="12017188" cy="584775"/>
          </a:xfrm>
          <a:prstGeom prst="rect">
            <a:avLst/>
          </a:prstGeom>
          <a:noFill/>
        </p:spPr>
        <p:txBody>
          <a:bodyPr wrap="square" rtlCol="0" anchor="ctr">
            <a:spAutoFit/>
          </a:bodyPr>
          <a:lstStyle/>
          <a:p>
            <a:r>
              <a:rPr lang="en-ID" sz="3200" dirty="0">
                <a:latin typeface="Open Sans Semibold" panose="020B0706030804020204" pitchFamily="34" charset="0"/>
                <a:ea typeface="Open Sans Semibold" panose="020B0706030804020204" pitchFamily="34" charset="0"/>
                <a:cs typeface="Open Sans Semibold" panose="020B0706030804020204" pitchFamily="34" charset="0"/>
              </a:rPr>
              <a:t>KKGI Sales by Calorific Value (FY2016)</a:t>
            </a:r>
          </a:p>
        </p:txBody>
      </p:sp>
      <p:cxnSp>
        <p:nvCxnSpPr>
          <p:cNvPr id="13" name="Straight Connector 12"/>
          <p:cNvCxnSpPr>
            <a:cxnSpLocks/>
          </p:cNvCxnSpPr>
          <p:nvPr/>
        </p:nvCxnSpPr>
        <p:spPr>
          <a:xfrm>
            <a:off x="174812" y="775277"/>
            <a:ext cx="1186002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249051" y="1040130"/>
            <a:ext cx="9205275" cy="5427148"/>
          </a:xfrm>
          <a:prstGeom prst="rect">
            <a:avLst/>
          </a:prstGeom>
        </p:spPr>
      </p:pic>
    </p:spTree>
    <p:extLst>
      <p:ext uri="{BB962C8B-B14F-4D97-AF65-F5344CB8AC3E}">
        <p14:creationId xmlns:p14="http://schemas.microsoft.com/office/powerpoint/2010/main" xmlns="" val="427188105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9291638" y="6334919"/>
            <a:ext cx="2743200" cy="365125"/>
          </a:xfrm>
        </p:spPr>
        <p:txBody>
          <a:bodyPr/>
          <a:lstStyle/>
          <a:p>
            <a:fld id="{937A3070-8A18-4F2D-9938-5B08BA2367FC}" type="slidenum">
              <a:rPr lang="en-ID" smtClean="0"/>
              <a:pPr/>
              <a:t>14</a:t>
            </a:fld>
            <a:endParaRPr lang="en-ID" dirty="0"/>
          </a:p>
        </p:txBody>
      </p:sp>
      <p:sp>
        <p:nvSpPr>
          <p:cNvPr id="7" name="TextBox 6"/>
          <p:cNvSpPr txBox="1"/>
          <p:nvPr/>
        </p:nvSpPr>
        <p:spPr>
          <a:xfrm>
            <a:off x="174812" y="123827"/>
            <a:ext cx="12017188" cy="584775"/>
          </a:xfrm>
          <a:prstGeom prst="rect">
            <a:avLst/>
          </a:prstGeom>
          <a:noFill/>
        </p:spPr>
        <p:txBody>
          <a:bodyPr wrap="square" rtlCol="0" anchor="ctr">
            <a:spAutoFit/>
          </a:bodyPr>
          <a:lstStyle/>
          <a:p>
            <a:r>
              <a:rPr lang="en-ID" sz="3200" dirty="0">
                <a:latin typeface="Open Sans Semibold" panose="020B0706030804020204" pitchFamily="34" charset="0"/>
                <a:ea typeface="Open Sans Semibold" panose="020B0706030804020204" pitchFamily="34" charset="0"/>
                <a:cs typeface="Open Sans Semibold" panose="020B0706030804020204" pitchFamily="34" charset="0"/>
              </a:rPr>
              <a:t>KKGI Sales by Destination (FY2016)</a:t>
            </a:r>
          </a:p>
        </p:txBody>
      </p:sp>
      <p:cxnSp>
        <p:nvCxnSpPr>
          <p:cNvPr id="13" name="Straight Connector 12"/>
          <p:cNvCxnSpPr>
            <a:cxnSpLocks/>
          </p:cNvCxnSpPr>
          <p:nvPr/>
        </p:nvCxnSpPr>
        <p:spPr>
          <a:xfrm>
            <a:off x="174812" y="775277"/>
            <a:ext cx="1186002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500641" y="959223"/>
            <a:ext cx="9365530" cy="5558258"/>
          </a:xfrm>
          <a:prstGeom prst="rect">
            <a:avLst/>
          </a:prstGeom>
        </p:spPr>
      </p:pic>
    </p:spTree>
    <p:extLst>
      <p:ext uri="{BB962C8B-B14F-4D97-AF65-F5344CB8AC3E}">
        <p14:creationId xmlns:p14="http://schemas.microsoft.com/office/powerpoint/2010/main" xmlns="" val="56025189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9291638" y="6334919"/>
            <a:ext cx="2743200" cy="365125"/>
          </a:xfrm>
        </p:spPr>
        <p:txBody>
          <a:bodyPr/>
          <a:lstStyle/>
          <a:p>
            <a:fld id="{937A3070-8A18-4F2D-9938-5B08BA2367FC}" type="slidenum">
              <a:rPr lang="en-ID" smtClean="0"/>
              <a:pPr/>
              <a:t>15</a:t>
            </a:fld>
            <a:endParaRPr lang="en-ID" dirty="0"/>
          </a:p>
        </p:txBody>
      </p:sp>
      <p:sp>
        <p:nvSpPr>
          <p:cNvPr id="7" name="TextBox 6"/>
          <p:cNvSpPr txBox="1"/>
          <p:nvPr/>
        </p:nvSpPr>
        <p:spPr>
          <a:xfrm>
            <a:off x="174812" y="123827"/>
            <a:ext cx="12017188" cy="584775"/>
          </a:xfrm>
          <a:prstGeom prst="rect">
            <a:avLst/>
          </a:prstGeom>
          <a:noFill/>
        </p:spPr>
        <p:txBody>
          <a:bodyPr wrap="square" rtlCol="0" anchor="ctr">
            <a:spAutoFit/>
          </a:bodyPr>
          <a:lstStyle/>
          <a:p>
            <a:r>
              <a:rPr lang="en-ID" sz="3200" dirty="0">
                <a:latin typeface="Open Sans Semibold" panose="020B0706030804020204" pitchFamily="34" charset="0"/>
                <a:ea typeface="Open Sans Semibold" panose="020B0706030804020204" pitchFamily="34" charset="0"/>
                <a:cs typeface="Open Sans Semibold" panose="020B0706030804020204" pitchFamily="34" charset="0"/>
              </a:rPr>
              <a:t>Quarterly Production and Sales </a:t>
            </a:r>
          </a:p>
        </p:txBody>
      </p:sp>
      <p:cxnSp>
        <p:nvCxnSpPr>
          <p:cNvPr id="13" name="Straight Connector 12"/>
          <p:cNvCxnSpPr>
            <a:cxnSpLocks/>
          </p:cNvCxnSpPr>
          <p:nvPr/>
        </p:nvCxnSpPr>
        <p:spPr>
          <a:xfrm>
            <a:off x="174812" y="775277"/>
            <a:ext cx="1186002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9" name="Chart 8">
            <a:extLst>
              <a:ext uri="{FF2B5EF4-FFF2-40B4-BE49-F238E27FC236}">
                <a16:creationId xmlns:a16="http://schemas.microsoft.com/office/drawing/2014/main" xmlns="" id="{DAEFBA1D-8006-499B-ADDA-EFCB5B2E451D}"/>
              </a:ext>
            </a:extLst>
          </p:cNvPr>
          <p:cNvGraphicFramePr>
            <a:graphicFrameLocks/>
          </p:cNvGraphicFramePr>
          <p:nvPr>
            <p:extLst>
              <p:ext uri="{D42A27DB-BD31-4B8C-83A1-F6EECF244321}">
                <p14:modId xmlns:p14="http://schemas.microsoft.com/office/powerpoint/2010/main" xmlns="" val="3467230640"/>
              </p:ext>
            </p:extLst>
          </p:nvPr>
        </p:nvGraphicFramePr>
        <p:xfrm>
          <a:off x="768900" y="1039395"/>
          <a:ext cx="10829011" cy="286109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Chart 9">
            <a:extLst>
              <a:ext uri="{FF2B5EF4-FFF2-40B4-BE49-F238E27FC236}">
                <a16:creationId xmlns:a16="http://schemas.microsoft.com/office/drawing/2014/main" xmlns="" id="{E40E68F9-8E25-492E-B408-D24C0591BCE8}"/>
              </a:ext>
            </a:extLst>
          </p:cNvPr>
          <p:cNvGraphicFramePr>
            <a:graphicFrameLocks/>
          </p:cNvGraphicFramePr>
          <p:nvPr>
            <p:extLst>
              <p:ext uri="{D42A27DB-BD31-4B8C-83A1-F6EECF244321}">
                <p14:modId xmlns:p14="http://schemas.microsoft.com/office/powerpoint/2010/main" xmlns="" val="3247277423"/>
              </p:ext>
            </p:extLst>
          </p:nvPr>
        </p:nvGraphicFramePr>
        <p:xfrm>
          <a:off x="459338" y="3900488"/>
          <a:ext cx="11213550" cy="248126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xmlns="" val="187354612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9291638" y="6334919"/>
            <a:ext cx="2743200" cy="365125"/>
          </a:xfrm>
        </p:spPr>
        <p:txBody>
          <a:bodyPr/>
          <a:lstStyle/>
          <a:p>
            <a:fld id="{937A3070-8A18-4F2D-9938-5B08BA2367FC}" type="slidenum">
              <a:rPr lang="en-ID" smtClean="0"/>
              <a:pPr/>
              <a:t>16</a:t>
            </a:fld>
            <a:endParaRPr lang="en-ID" dirty="0"/>
          </a:p>
        </p:txBody>
      </p:sp>
      <p:sp>
        <p:nvSpPr>
          <p:cNvPr id="7" name="TextBox 6"/>
          <p:cNvSpPr txBox="1"/>
          <p:nvPr/>
        </p:nvSpPr>
        <p:spPr>
          <a:xfrm>
            <a:off x="136712" y="111524"/>
            <a:ext cx="12017188" cy="584775"/>
          </a:xfrm>
          <a:prstGeom prst="rect">
            <a:avLst/>
          </a:prstGeom>
          <a:noFill/>
        </p:spPr>
        <p:txBody>
          <a:bodyPr wrap="square" rtlCol="0" anchor="ctr">
            <a:spAutoFit/>
          </a:bodyPr>
          <a:lstStyle/>
          <a:p>
            <a:r>
              <a:rPr lang="en-ID" sz="3200" dirty="0">
                <a:latin typeface="Open Sans Semibold" panose="020B0706030804020204" pitchFamily="34" charset="0"/>
                <a:ea typeface="Open Sans Semibold" panose="020B0706030804020204" pitchFamily="34" charset="0"/>
                <a:cs typeface="Open Sans Semibold" panose="020B0706030804020204" pitchFamily="34" charset="0"/>
              </a:rPr>
              <a:t>Indonesia Coal Index (January 2016 to February 2017)</a:t>
            </a:r>
          </a:p>
        </p:txBody>
      </p:sp>
      <p:cxnSp>
        <p:nvCxnSpPr>
          <p:cNvPr id="13" name="Straight Connector 12"/>
          <p:cNvCxnSpPr>
            <a:cxnSpLocks/>
          </p:cNvCxnSpPr>
          <p:nvPr/>
        </p:nvCxnSpPr>
        <p:spPr>
          <a:xfrm>
            <a:off x="174812" y="775277"/>
            <a:ext cx="1186002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8" name="Chart 7">
            <a:extLst>
              <a:ext uri="{FF2B5EF4-FFF2-40B4-BE49-F238E27FC236}">
                <a16:creationId xmlns:a16="http://schemas.microsoft.com/office/drawing/2014/main" xmlns="" id="{59B2F4B2-8498-4A6C-A895-1EDDF4C9AE31}"/>
              </a:ext>
            </a:extLst>
          </p:cNvPr>
          <p:cNvGraphicFramePr>
            <a:graphicFrameLocks/>
          </p:cNvGraphicFramePr>
          <p:nvPr>
            <p:extLst>
              <p:ext uri="{D42A27DB-BD31-4B8C-83A1-F6EECF244321}">
                <p14:modId xmlns:p14="http://schemas.microsoft.com/office/powerpoint/2010/main" xmlns="" val="320327902"/>
              </p:ext>
            </p:extLst>
          </p:nvPr>
        </p:nvGraphicFramePr>
        <p:xfrm>
          <a:off x="811173" y="1369869"/>
          <a:ext cx="10668266" cy="5059507"/>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p:cNvSpPr txBox="1"/>
          <p:nvPr/>
        </p:nvSpPr>
        <p:spPr>
          <a:xfrm>
            <a:off x="136712" y="6517481"/>
            <a:ext cx="5332422" cy="276999"/>
          </a:xfrm>
          <a:prstGeom prst="rect">
            <a:avLst/>
          </a:prstGeom>
          <a:noFill/>
        </p:spPr>
        <p:txBody>
          <a:bodyPr wrap="none" rtlCol="0">
            <a:spAutoFit/>
          </a:bodyPr>
          <a:lstStyle/>
          <a:p>
            <a:r>
              <a:rPr lang="en-US" sz="1200" dirty="0">
                <a:latin typeface="Open Sans" panose="020B0606030504020204" pitchFamily="34" charset="0"/>
                <a:ea typeface="Open Sans" panose="020B0606030504020204" pitchFamily="34" charset="0"/>
                <a:cs typeface="Open Sans" panose="020B0606030504020204" pitchFamily="34" charset="0"/>
              </a:rPr>
              <a:t>Source: Argus/</a:t>
            </a:r>
            <a:r>
              <a:rPr lang="en-US" sz="1200" dirty="0" err="1">
                <a:latin typeface="Open Sans" panose="020B0606030504020204" pitchFamily="34" charset="0"/>
                <a:ea typeface="Open Sans" panose="020B0606030504020204" pitchFamily="34" charset="0"/>
                <a:cs typeface="Open Sans" panose="020B0606030504020204" pitchFamily="34" charset="0"/>
              </a:rPr>
              <a:t>Coalindo</a:t>
            </a:r>
            <a:r>
              <a:rPr lang="en-US" sz="1200" dirty="0">
                <a:latin typeface="Open Sans" panose="020B0606030504020204" pitchFamily="34" charset="0"/>
                <a:ea typeface="Open Sans" panose="020B0606030504020204" pitchFamily="34" charset="0"/>
                <a:cs typeface="Open Sans" panose="020B0606030504020204" pitchFamily="34" charset="0"/>
              </a:rPr>
              <a:t> ICI Reports. Prices listed are FOB Mother Vessel.</a:t>
            </a:r>
          </a:p>
        </p:txBody>
      </p:sp>
    </p:spTree>
    <p:extLst>
      <p:ext uri="{BB962C8B-B14F-4D97-AF65-F5344CB8AC3E}">
        <p14:creationId xmlns:p14="http://schemas.microsoft.com/office/powerpoint/2010/main" xmlns="" val="197929991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9291638" y="6334919"/>
            <a:ext cx="2743200" cy="365125"/>
          </a:xfrm>
        </p:spPr>
        <p:txBody>
          <a:bodyPr/>
          <a:lstStyle/>
          <a:p>
            <a:fld id="{937A3070-8A18-4F2D-9938-5B08BA2367FC}" type="slidenum">
              <a:rPr lang="en-ID" smtClean="0"/>
              <a:pPr/>
              <a:t>17</a:t>
            </a:fld>
            <a:endParaRPr lang="en-ID" dirty="0"/>
          </a:p>
        </p:txBody>
      </p:sp>
      <p:sp>
        <p:nvSpPr>
          <p:cNvPr id="7" name="TextBox 6"/>
          <p:cNvSpPr txBox="1"/>
          <p:nvPr/>
        </p:nvSpPr>
        <p:spPr>
          <a:xfrm>
            <a:off x="174812" y="123827"/>
            <a:ext cx="12017188" cy="584775"/>
          </a:xfrm>
          <a:prstGeom prst="rect">
            <a:avLst/>
          </a:prstGeom>
          <a:noFill/>
        </p:spPr>
        <p:txBody>
          <a:bodyPr wrap="square" rtlCol="0" anchor="ctr">
            <a:spAutoFit/>
          </a:bodyPr>
          <a:lstStyle/>
          <a:p>
            <a:r>
              <a:rPr lang="en-ID" sz="3200" dirty="0">
                <a:latin typeface="Open Sans Semibold" panose="020B0706030804020204" pitchFamily="34" charset="0"/>
                <a:ea typeface="Open Sans Semibold" panose="020B0706030804020204" pitchFamily="34" charset="0"/>
                <a:cs typeface="Open Sans Semibold" panose="020B0706030804020204" pitchFamily="34" charset="0"/>
              </a:rPr>
              <a:t>Quarterly Cash Cost and Average Selling Price </a:t>
            </a:r>
          </a:p>
        </p:txBody>
      </p:sp>
      <p:cxnSp>
        <p:nvCxnSpPr>
          <p:cNvPr id="13" name="Straight Connector 12"/>
          <p:cNvCxnSpPr>
            <a:cxnSpLocks/>
          </p:cNvCxnSpPr>
          <p:nvPr/>
        </p:nvCxnSpPr>
        <p:spPr>
          <a:xfrm>
            <a:off x="174812" y="775277"/>
            <a:ext cx="1186002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9" name="Chart 8">
            <a:extLst>
              <a:ext uri="{FF2B5EF4-FFF2-40B4-BE49-F238E27FC236}">
                <a16:creationId xmlns:a16="http://schemas.microsoft.com/office/drawing/2014/main" xmlns="" id="{F8EC1568-4BB2-4EDC-9AA1-1E0245F1C50C}"/>
              </a:ext>
            </a:extLst>
          </p:cNvPr>
          <p:cNvGraphicFramePr>
            <a:graphicFrameLocks/>
          </p:cNvGraphicFramePr>
          <p:nvPr>
            <p:extLst>
              <p:ext uri="{D42A27DB-BD31-4B8C-83A1-F6EECF244321}">
                <p14:modId xmlns:p14="http://schemas.microsoft.com/office/powerpoint/2010/main" xmlns="" val="4090061235"/>
              </p:ext>
            </p:extLst>
          </p:nvPr>
        </p:nvGraphicFramePr>
        <p:xfrm>
          <a:off x="174812" y="1068734"/>
          <a:ext cx="11778376" cy="526618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xmlns="" val="271749418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9291638" y="6334919"/>
            <a:ext cx="2743200" cy="365125"/>
          </a:xfrm>
        </p:spPr>
        <p:txBody>
          <a:bodyPr/>
          <a:lstStyle/>
          <a:p>
            <a:fld id="{937A3070-8A18-4F2D-9938-5B08BA2367FC}" type="slidenum">
              <a:rPr lang="en-ID" smtClean="0"/>
              <a:pPr/>
              <a:t>18</a:t>
            </a:fld>
            <a:endParaRPr lang="en-ID" dirty="0"/>
          </a:p>
        </p:txBody>
      </p:sp>
      <p:sp>
        <p:nvSpPr>
          <p:cNvPr id="7" name="TextBox 6"/>
          <p:cNvSpPr txBox="1"/>
          <p:nvPr/>
        </p:nvSpPr>
        <p:spPr>
          <a:xfrm>
            <a:off x="174812" y="123827"/>
            <a:ext cx="12017188" cy="584775"/>
          </a:xfrm>
          <a:prstGeom prst="rect">
            <a:avLst/>
          </a:prstGeom>
          <a:noFill/>
        </p:spPr>
        <p:txBody>
          <a:bodyPr wrap="square" rtlCol="0" anchor="ctr">
            <a:spAutoFit/>
          </a:bodyPr>
          <a:lstStyle/>
          <a:p>
            <a:r>
              <a:rPr lang="en-ID" sz="3200" dirty="0">
                <a:latin typeface="Open Sans Semibold" panose="020B0706030804020204" pitchFamily="34" charset="0"/>
                <a:ea typeface="Open Sans Semibold" panose="020B0706030804020204" pitchFamily="34" charset="0"/>
                <a:cs typeface="Open Sans Semibold" panose="020B0706030804020204" pitchFamily="34" charset="0"/>
              </a:rPr>
              <a:t>Financial Summary</a:t>
            </a:r>
          </a:p>
        </p:txBody>
      </p:sp>
      <p:cxnSp>
        <p:nvCxnSpPr>
          <p:cNvPr id="13" name="Straight Connector 12"/>
          <p:cNvCxnSpPr>
            <a:cxnSpLocks/>
          </p:cNvCxnSpPr>
          <p:nvPr/>
        </p:nvCxnSpPr>
        <p:spPr>
          <a:xfrm>
            <a:off x="174812" y="775277"/>
            <a:ext cx="1186002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8" name="Table 7"/>
          <p:cNvGraphicFramePr>
            <a:graphicFrameLocks noGrp="1"/>
          </p:cNvGraphicFramePr>
          <p:nvPr>
            <p:extLst>
              <p:ext uri="{D42A27DB-BD31-4B8C-83A1-F6EECF244321}">
                <p14:modId xmlns:p14="http://schemas.microsoft.com/office/powerpoint/2010/main" xmlns="" val="143724753"/>
              </p:ext>
            </p:extLst>
          </p:nvPr>
        </p:nvGraphicFramePr>
        <p:xfrm>
          <a:off x="928920" y="1026346"/>
          <a:ext cx="10508971" cy="5241897"/>
        </p:xfrm>
        <a:graphic>
          <a:graphicData uri="http://schemas.openxmlformats.org/drawingml/2006/table">
            <a:tbl>
              <a:tblPr firstRow="1" bandRow="1">
                <a:tableStyleId>{912C8C85-51F0-491E-9774-3900AFEF0FD7}</a:tableStyleId>
              </a:tblPr>
              <a:tblGrid>
                <a:gridCol w="3174919">
                  <a:extLst>
                    <a:ext uri="{9D8B030D-6E8A-4147-A177-3AD203B41FA5}">
                      <a16:colId xmlns:a16="http://schemas.microsoft.com/office/drawing/2014/main" xmlns="" val="154458632"/>
                    </a:ext>
                  </a:extLst>
                </a:gridCol>
                <a:gridCol w="2444684">
                  <a:extLst>
                    <a:ext uri="{9D8B030D-6E8A-4147-A177-3AD203B41FA5}">
                      <a16:colId xmlns:a16="http://schemas.microsoft.com/office/drawing/2014/main" xmlns="" val="4217129416"/>
                    </a:ext>
                  </a:extLst>
                </a:gridCol>
                <a:gridCol w="2444684">
                  <a:extLst>
                    <a:ext uri="{9D8B030D-6E8A-4147-A177-3AD203B41FA5}">
                      <a16:colId xmlns:a16="http://schemas.microsoft.com/office/drawing/2014/main" xmlns="" val="3192999361"/>
                    </a:ext>
                  </a:extLst>
                </a:gridCol>
                <a:gridCol w="2444684">
                  <a:extLst>
                    <a:ext uri="{9D8B030D-6E8A-4147-A177-3AD203B41FA5}">
                      <a16:colId xmlns:a16="http://schemas.microsoft.com/office/drawing/2014/main" xmlns="" val="3055367431"/>
                    </a:ext>
                  </a:extLst>
                </a:gridCol>
              </a:tblGrid>
              <a:tr h="420977">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4A7D6"/>
                    </a:solidFill>
                  </a:tcPr>
                </a:tc>
                <a:tc>
                  <a:txBody>
                    <a:bodyPr/>
                    <a:lstStyle/>
                    <a:p>
                      <a:pPr algn="ctr"/>
                      <a:r>
                        <a:rPr lang="en-US" dirty="0">
                          <a:solidFill>
                            <a:schemeClr val="tx1"/>
                          </a:solidFill>
                        </a:rPr>
                        <a:t>Dec 2016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4A7D6"/>
                    </a:solidFill>
                  </a:tcPr>
                </a:tc>
                <a:tc>
                  <a:txBody>
                    <a:bodyPr/>
                    <a:lstStyle/>
                    <a:p>
                      <a:pPr algn="ctr"/>
                      <a:r>
                        <a:rPr lang="en-US" dirty="0">
                          <a:solidFill>
                            <a:schemeClr val="tx1"/>
                          </a:solidFill>
                        </a:rPr>
                        <a:t>Dec 2015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4A7D6"/>
                    </a:solidFill>
                  </a:tcPr>
                </a:tc>
                <a:tc>
                  <a:txBody>
                    <a:bodyPr/>
                    <a:lstStyle/>
                    <a:p>
                      <a:pPr algn="ctr"/>
                      <a:r>
                        <a:rPr lang="en-US" dirty="0">
                          <a:solidFill>
                            <a:schemeClr val="tx1"/>
                          </a:solidFill>
                        </a:rPr>
                        <a:t>Dec 2014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4A7D6"/>
                    </a:solidFill>
                  </a:tcPr>
                </a:tc>
                <a:extLst>
                  <a:ext uri="{0D108BD9-81ED-4DB2-BD59-A6C34878D82A}">
                    <a16:rowId xmlns:a16="http://schemas.microsoft.com/office/drawing/2014/main" xmlns="" val="2899156514"/>
                  </a:ext>
                </a:extLst>
              </a:tr>
              <a:tr h="370840">
                <a:tc>
                  <a:txBody>
                    <a:bodyPr/>
                    <a:lstStyle/>
                    <a:p>
                      <a:r>
                        <a:rPr lang="en-US" dirty="0"/>
                        <a:t>Total Asset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dirty="0"/>
                        <a:t>98,706,750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dirty="0"/>
                        <a:t>98,541,575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dirty="0"/>
                        <a:t>106,215,088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2519423346"/>
                  </a:ext>
                </a:extLst>
              </a:tr>
              <a:tr h="370840">
                <a:tc>
                  <a:txBody>
                    <a:bodyPr/>
                    <a:lstStyle/>
                    <a:p>
                      <a:r>
                        <a:rPr lang="en-US" dirty="0"/>
                        <a:t>Total Liabilities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dirty="0"/>
                        <a:t>14,299,044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dirty="0"/>
                        <a:t>21,780,410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dirty="0"/>
                        <a:t>32,330,874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558953549"/>
                  </a:ext>
                </a:extLst>
              </a:tr>
              <a:tr h="370840">
                <a:tc>
                  <a:txBody>
                    <a:bodyPr/>
                    <a:lstStyle/>
                    <a:p>
                      <a:r>
                        <a:rPr lang="en-US" dirty="0"/>
                        <a:t>Equity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dirty="0"/>
                        <a:t>84,409,706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dirty="0"/>
                        <a:t>76,761,165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dirty="0"/>
                        <a:t>73,884,214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599020289"/>
                  </a:ext>
                </a:extLst>
              </a:tr>
              <a:tr h="37084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4A7D6"/>
                    </a:solidFill>
                  </a:tcPr>
                </a:tc>
                <a:tc>
                  <a:txBody>
                    <a:bodyPr/>
                    <a:lstStyle/>
                    <a:p>
                      <a:pPr algn="ctr"/>
                      <a:r>
                        <a:rPr lang="en-US" b="1" dirty="0">
                          <a:solidFill>
                            <a:schemeClr val="tx1"/>
                          </a:solidFill>
                        </a:rPr>
                        <a:t>12M 2016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4A7D6"/>
                    </a:solidFill>
                  </a:tcPr>
                </a:tc>
                <a:tc>
                  <a:txBody>
                    <a:bodyPr/>
                    <a:lstStyle/>
                    <a:p>
                      <a:pPr algn="ctr"/>
                      <a:r>
                        <a:rPr lang="en-US" b="1" dirty="0">
                          <a:solidFill>
                            <a:schemeClr val="tx1"/>
                          </a:solidFill>
                        </a:rPr>
                        <a:t>12M 2015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4A7D6"/>
                    </a:solidFill>
                  </a:tcPr>
                </a:tc>
                <a:tc>
                  <a:txBody>
                    <a:bodyPr/>
                    <a:lstStyle/>
                    <a:p>
                      <a:pPr algn="ctr"/>
                      <a:r>
                        <a:rPr lang="en-US" b="1" dirty="0">
                          <a:solidFill>
                            <a:schemeClr val="tx1"/>
                          </a:solidFill>
                        </a:rPr>
                        <a:t>12M 2014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4A7D6"/>
                    </a:solidFill>
                  </a:tcPr>
                </a:tc>
                <a:extLst>
                  <a:ext uri="{0D108BD9-81ED-4DB2-BD59-A6C34878D82A}">
                    <a16:rowId xmlns:a16="http://schemas.microsoft.com/office/drawing/2014/main" xmlns="" val="316772315"/>
                  </a:ext>
                </a:extLst>
              </a:tr>
              <a:tr h="370840">
                <a:tc>
                  <a:txBody>
                    <a:bodyPr/>
                    <a:lstStyle/>
                    <a:p>
                      <a:r>
                        <a:rPr lang="en-US" dirty="0"/>
                        <a:t>Net Revenue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dirty="0"/>
                        <a:t>92,636,624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dirty="0"/>
                        <a:t>111,011,540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dirty="0"/>
                        <a:t>135,766,894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2793795138"/>
                  </a:ext>
                </a:extLst>
              </a:tr>
              <a:tr h="370840">
                <a:tc>
                  <a:txBody>
                    <a:bodyPr/>
                    <a:lstStyle/>
                    <a:p>
                      <a:r>
                        <a:rPr lang="en-US" dirty="0"/>
                        <a:t>Gross Profit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dirty="0"/>
                        <a:t>23,859,303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dirty="0"/>
                        <a:t>26,472,296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dirty="0"/>
                        <a:t>22,296,619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907873200"/>
                  </a:ext>
                </a:extLst>
              </a:tr>
              <a:tr h="370840">
                <a:tc>
                  <a:txBody>
                    <a:bodyPr/>
                    <a:lstStyle/>
                    <a:p>
                      <a:r>
                        <a:rPr lang="en-US" dirty="0"/>
                        <a:t>Operating Profit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dirty="0"/>
                        <a:t>14,814,199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dirty="0"/>
                        <a:t>9,436,240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dirty="0"/>
                        <a:t>12,987,714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655340676"/>
                  </a:ext>
                </a:extLst>
              </a:tr>
              <a:tr h="370840">
                <a:tc>
                  <a:txBody>
                    <a:bodyPr/>
                    <a:lstStyle/>
                    <a:p>
                      <a:r>
                        <a:rPr lang="en-US" dirty="0"/>
                        <a:t>NPAT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dirty="0"/>
                        <a:t>9,472,864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dirty="0"/>
                        <a:t>5,672,213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dirty="0"/>
                        <a:t>8,002,278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4233989685"/>
                  </a:ext>
                </a:extLst>
              </a:tr>
              <a:tr h="37084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270223465"/>
                  </a:ext>
                </a:extLst>
              </a:tr>
              <a:tr h="370840">
                <a:tc>
                  <a:txBody>
                    <a:bodyPr/>
                    <a:lstStyle/>
                    <a:p>
                      <a:r>
                        <a:rPr lang="en-US" dirty="0"/>
                        <a:t>ROA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dirty="0"/>
                        <a:t>9.60%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dirty="0"/>
                        <a:t>5.76%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dirty="0"/>
                        <a:t>7.50%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224391269"/>
                  </a:ext>
                </a:extLst>
              </a:tr>
              <a:tr h="370840">
                <a:tc>
                  <a:txBody>
                    <a:bodyPr/>
                    <a:lstStyle/>
                    <a:p>
                      <a:r>
                        <a:rPr lang="en-US" dirty="0"/>
                        <a:t>ROE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dirty="0"/>
                        <a:t>11.22%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dirty="0"/>
                        <a:t>7.39%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dirty="0"/>
                        <a:t>10.80%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2792628155"/>
                  </a:ext>
                </a:extLst>
              </a:tr>
              <a:tr h="370840">
                <a:tc>
                  <a:txBody>
                    <a:bodyPr/>
                    <a:lstStyle/>
                    <a:p>
                      <a:r>
                        <a:rPr lang="en-US" dirty="0"/>
                        <a:t>Gross Margin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dirty="0"/>
                        <a:t>25.76%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dirty="0"/>
                        <a:t>23.85%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dirty="0"/>
                        <a:t>16.42%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765976989"/>
                  </a:ext>
                </a:extLst>
              </a:tr>
              <a:tr h="370840">
                <a:tc>
                  <a:txBody>
                    <a:bodyPr/>
                    <a:lstStyle/>
                    <a:p>
                      <a:r>
                        <a:rPr lang="en-US" dirty="0"/>
                        <a:t>Net Margin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dirty="0"/>
                        <a:t>10.23%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dirty="0"/>
                        <a:t>5.11%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dirty="0"/>
                        <a:t>5.89%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2864091970"/>
                  </a:ext>
                </a:extLst>
              </a:tr>
            </a:tbl>
          </a:graphicData>
        </a:graphic>
      </p:graphicFrame>
    </p:spTree>
    <p:extLst>
      <p:ext uri="{BB962C8B-B14F-4D97-AF65-F5344CB8AC3E}">
        <p14:creationId xmlns:p14="http://schemas.microsoft.com/office/powerpoint/2010/main" xmlns="" val="400008113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9291638" y="6334919"/>
            <a:ext cx="2743200" cy="365125"/>
          </a:xfrm>
        </p:spPr>
        <p:txBody>
          <a:bodyPr/>
          <a:lstStyle/>
          <a:p>
            <a:fld id="{937A3070-8A18-4F2D-9938-5B08BA2367FC}" type="slidenum">
              <a:rPr lang="en-ID" smtClean="0"/>
              <a:pPr/>
              <a:t>19</a:t>
            </a:fld>
            <a:endParaRPr lang="en-ID" dirty="0"/>
          </a:p>
        </p:txBody>
      </p:sp>
      <p:sp>
        <p:nvSpPr>
          <p:cNvPr id="7" name="TextBox 6"/>
          <p:cNvSpPr txBox="1"/>
          <p:nvPr/>
        </p:nvSpPr>
        <p:spPr>
          <a:xfrm>
            <a:off x="174812" y="123827"/>
            <a:ext cx="12017188" cy="584775"/>
          </a:xfrm>
          <a:prstGeom prst="rect">
            <a:avLst/>
          </a:prstGeom>
          <a:noFill/>
        </p:spPr>
        <p:txBody>
          <a:bodyPr wrap="square" rtlCol="0" anchor="ctr">
            <a:spAutoFit/>
          </a:bodyPr>
          <a:lstStyle/>
          <a:p>
            <a:r>
              <a:rPr lang="en-ID" sz="3200" dirty="0">
                <a:latin typeface="Open Sans Semibold" panose="020B0706030804020204" pitchFamily="34" charset="0"/>
                <a:ea typeface="Open Sans Semibold" panose="020B0706030804020204" pitchFamily="34" charset="0"/>
                <a:cs typeface="Open Sans Semibold" panose="020B0706030804020204" pitchFamily="34" charset="0"/>
              </a:rPr>
              <a:t>Preview of KKGI in 2017</a:t>
            </a:r>
          </a:p>
        </p:txBody>
      </p:sp>
      <p:cxnSp>
        <p:nvCxnSpPr>
          <p:cNvPr id="13" name="Straight Connector 12"/>
          <p:cNvCxnSpPr>
            <a:cxnSpLocks/>
          </p:cNvCxnSpPr>
          <p:nvPr/>
        </p:nvCxnSpPr>
        <p:spPr>
          <a:xfrm>
            <a:off x="174812" y="775277"/>
            <a:ext cx="1186002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257175" y="1095375"/>
            <a:ext cx="11520488" cy="4678204"/>
          </a:xfrm>
          <a:prstGeom prst="rect">
            <a:avLst/>
          </a:prstGeom>
          <a:noFill/>
        </p:spPr>
        <p:txBody>
          <a:bodyPr wrap="square" rtlCol="0">
            <a:spAutoFit/>
          </a:bodyPr>
          <a:lstStyle/>
          <a:p>
            <a:pPr algn="ctr"/>
            <a:r>
              <a:rPr lang="en-US" sz="3200" b="1" dirty="0">
                <a:latin typeface="Open Sans" panose="020B0606030504020204" pitchFamily="34" charset="0"/>
                <a:ea typeface="Open Sans" panose="020B0606030504020204" pitchFamily="34" charset="0"/>
                <a:cs typeface="Open Sans" panose="020B0606030504020204" pitchFamily="34" charset="0"/>
              </a:rPr>
              <a:t>Targeting production of 4 million MT in 2017</a:t>
            </a:r>
          </a:p>
          <a:p>
            <a:pPr algn="ctr"/>
            <a:endParaRPr lang="en-US" sz="3200" dirty="0">
              <a:latin typeface="Open Sans" panose="020B0606030504020204" pitchFamily="34" charset="0"/>
              <a:ea typeface="Open Sans" panose="020B0606030504020204" pitchFamily="34" charset="0"/>
              <a:cs typeface="Open Sans" panose="020B0606030504020204" pitchFamily="34" charset="0"/>
            </a:endParaRPr>
          </a:p>
          <a:p>
            <a:pPr marL="285750" indent="-285750">
              <a:lnSpc>
                <a:spcPct val="150000"/>
              </a:lnSpc>
              <a:buFont typeface="Arial" panose="020B0604020202020204" pitchFamily="34" charset="0"/>
              <a:buChar char="•"/>
            </a:pPr>
            <a:r>
              <a:rPr lang="en-US" sz="2600" dirty="0">
                <a:latin typeface="Open Sans" panose="020B0606030504020204" pitchFamily="34" charset="0"/>
                <a:ea typeface="Open Sans" panose="020B0606030504020204" pitchFamily="34" charset="0"/>
                <a:cs typeface="Open Sans" panose="020B0606030504020204" pitchFamily="34" charset="0"/>
              </a:rPr>
              <a:t>PT. KPP in takeover process and preparing to increase production</a:t>
            </a:r>
          </a:p>
          <a:p>
            <a:pPr marL="285750" indent="-285750">
              <a:lnSpc>
                <a:spcPct val="150000"/>
              </a:lnSpc>
              <a:buFont typeface="Arial" panose="020B0604020202020204" pitchFamily="34" charset="0"/>
              <a:buChar char="•"/>
            </a:pPr>
            <a:r>
              <a:rPr lang="en-US" sz="2600" dirty="0">
                <a:latin typeface="Open Sans" panose="020B0606030504020204" pitchFamily="34" charset="0"/>
                <a:ea typeface="Open Sans" panose="020B0606030504020204" pitchFamily="34" charset="0"/>
                <a:cs typeface="Open Sans" panose="020B0606030504020204" pitchFamily="34" charset="0"/>
              </a:rPr>
              <a:t>Adding more contractors in </a:t>
            </a:r>
            <a:r>
              <a:rPr lang="en-US" sz="2600" dirty="0" err="1">
                <a:latin typeface="Open Sans" panose="020B0606030504020204" pitchFamily="34" charset="0"/>
                <a:ea typeface="Open Sans" panose="020B0606030504020204" pitchFamily="34" charset="0"/>
                <a:cs typeface="Open Sans" panose="020B0606030504020204" pitchFamily="34" charset="0"/>
              </a:rPr>
              <a:t>Handil</a:t>
            </a:r>
            <a:r>
              <a:rPr lang="en-US" sz="2600" dirty="0">
                <a:latin typeface="Open Sans" panose="020B0606030504020204" pitchFamily="34" charset="0"/>
                <a:ea typeface="Open Sans" panose="020B0606030504020204" pitchFamily="34" charset="0"/>
                <a:cs typeface="Open Sans" panose="020B0606030504020204" pitchFamily="34" charset="0"/>
              </a:rPr>
              <a:t> </a:t>
            </a:r>
            <a:r>
              <a:rPr lang="en-US" sz="2600" dirty="0" err="1">
                <a:latin typeface="Open Sans" panose="020B0606030504020204" pitchFamily="34" charset="0"/>
                <a:ea typeface="Open Sans" panose="020B0606030504020204" pitchFamily="34" charset="0"/>
                <a:cs typeface="Open Sans" panose="020B0606030504020204" pitchFamily="34" charset="0"/>
              </a:rPr>
              <a:t>Bakti</a:t>
            </a:r>
            <a:r>
              <a:rPr lang="en-US" sz="2600" dirty="0">
                <a:latin typeface="Open Sans" panose="020B0606030504020204" pitchFamily="34" charset="0"/>
                <a:ea typeface="Open Sans" panose="020B0606030504020204" pitchFamily="34" charset="0"/>
                <a:cs typeface="Open Sans" panose="020B0606030504020204" pitchFamily="34" charset="0"/>
              </a:rPr>
              <a:t> and other areas</a:t>
            </a:r>
          </a:p>
          <a:p>
            <a:pPr marL="285750" indent="-285750">
              <a:lnSpc>
                <a:spcPct val="150000"/>
              </a:lnSpc>
              <a:buFont typeface="Arial" panose="020B0604020202020204" pitchFamily="34" charset="0"/>
              <a:buChar char="•"/>
            </a:pPr>
            <a:r>
              <a:rPr lang="en-US" sz="2600" dirty="0">
                <a:latin typeface="Open Sans" panose="020B0606030504020204" pitchFamily="34" charset="0"/>
                <a:ea typeface="Open Sans" panose="020B0606030504020204" pitchFamily="34" charset="0"/>
                <a:cs typeface="Open Sans" panose="020B0606030504020204" pitchFamily="34" charset="0"/>
              </a:rPr>
              <a:t>Introduction of blasting and larger machinery in Southern Blocks</a:t>
            </a:r>
          </a:p>
          <a:p>
            <a:pPr marL="285750" indent="-285750">
              <a:lnSpc>
                <a:spcPct val="150000"/>
              </a:lnSpc>
              <a:buFont typeface="Arial" panose="020B0604020202020204" pitchFamily="34" charset="0"/>
              <a:buChar char="•"/>
            </a:pPr>
            <a:r>
              <a:rPr lang="en-US" sz="2600" dirty="0">
                <a:latin typeface="Open Sans" panose="020B0606030504020204" pitchFamily="34" charset="0"/>
                <a:ea typeface="Open Sans" panose="020B0606030504020204" pitchFamily="34" charset="0"/>
                <a:cs typeface="Open Sans" panose="020B0606030504020204" pitchFamily="34" charset="0"/>
              </a:rPr>
              <a:t>Ramping up Production of GAR 5200 – 5800 coal in northern </a:t>
            </a:r>
            <a:r>
              <a:rPr lang="en-US" sz="2600" dirty="0" err="1">
                <a:latin typeface="Open Sans" panose="020B0606030504020204" pitchFamily="34" charset="0"/>
                <a:ea typeface="Open Sans" panose="020B0606030504020204" pitchFamily="34" charset="0"/>
                <a:cs typeface="Open Sans" panose="020B0606030504020204" pitchFamily="34" charset="0"/>
              </a:rPr>
              <a:t>Separi</a:t>
            </a:r>
            <a:r>
              <a:rPr lang="en-US" sz="2600" dirty="0">
                <a:latin typeface="Open Sans" panose="020B0606030504020204" pitchFamily="34" charset="0"/>
                <a:ea typeface="Open Sans" panose="020B0606030504020204" pitchFamily="34" charset="0"/>
                <a:cs typeface="Open Sans" panose="020B0606030504020204" pitchFamily="34" charset="0"/>
              </a:rPr>
              <a:t> block</a:t>
            </a:r>
          </a:p>
          <a:p>
            <a:pPr marL="285750" indent="-285750">
              <a:lnSpc>
                <a:spcPct val="150000"/>
              </a:lnSpc>
              <a:buFont typeface="Arial" panose="020B0604020202020204" pitchFamily="34" charset="0"/>
              <a:buChar char="•"/>
            </a:pPr>
            <a:r>
              <a:rPr lang="en-US" sz="2600" dirty="0">
                <a:latin typeface="Open Sans" panose="020B0606030504020204" pitchFamily="34" charset="0"/>
                <a:ea typeface="Open Sans" panose="020B0606030504020204" pitchFamily="34" charset="0"/>
                <a:cs typeface="Open Sans" panose="020B0606030504020204" pitchFamily="34" charset="0"/>
              </a:rPr>
              <a:t>Plans to begin production at PT. Loa </a:t>
            </a:r>
            <a:r>
              <a:rPr lang="en-US" sz="2600" dirty="0" err="1">
                <a:latin typeface="Open Sans" panose="020B0606030504020204" pitchFamily="34" charset="0"/>
                <a:ea typeface="Open Sans" panose="020B0606030504020204" pitchFamily="34" charset="0"/>
                <a:cs typeface="Open Sans" panose="020B0606030504020204" pitchFamily="34" charset="0"/>
              </a:rPr>
              <a:t>Haur</a:t>
            </a:r>
            <a:r>
              <a:rPr lang="en-US" sz="2600" dirty="0">
                <a:latin typeface="Open Sans" panose="020B0606030504020204" pitchFamily="34" charset="0"/>
                <a:ea typeface="Open Sans" panose="020B0606030504020204" pitchFamily="34" charset="0"/>
                <a:cs typeface="Open Sans" panose="020B0606030504020204" pitchFamily="34" charset="0"/>
              </a:rPr>
              <a:t> in Q4 2017</a:t>
            </a:r>
          </a:p>
        </p:txBody>
      </p:sp>
    </p:spTree>
    <p:extLst>
      <p:ext uri="{BB962C8B-B14F-4D97-AF65-F5344CB8AC3E}">
        <p14:creationId xmlns:p14="http://schemas.microsoft.com/office/powerpoint/2010/main" xmlns="" val="288285891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9291638" y="6334919"/>
            <a:ext cx="2743200" cy="365125"/>
          </a:xfrm>
        </p:spPr>
        <p:txBody>
          <a:bodyPr/>
          <a:lstStyle/>
          <a:p>
            <a:fld id="{937A3070-8A18-4F2D-9938-5B08BA2367FC}" type="slidenum">
              <a:rPr lang="en-ID" smtClean="0"/>
              <a:pPr/>
              <a:t>2</a:t>
            </a:fld>
            <a:endParaRPr lang="en-ID" dirty="0"/>
          </a:p>
        </p:txBody>
      </p:sp>
      <p:sp>
        <p:nvSpPr>
          <p:cNvPr id="7" name="TextBox 6"/>
          <p:cNvSpPr txBox="1"/>
          <p:nvPr/>
        </p:nvSpPr>
        <p:spPr>
          <a:xfrm>
            <a:off x="174812" y="123827"/>
            <a:ext cx="12017188" cy="584775"/>
          </a:xfrm>
          <a:prstGeom prst="rect">
            <a:avLst/>
          </a:prstGeom>
          <a:noFill/>
        </p:spPr>
        <p:txBody>
          <a:bodyPr wrap="square" rtlCol="0" anchor="ctr">
            <a:spAutoFit/>
          </a:bodyPr>
          <a:lstStyle/>
          <a:p>
            <a:r>
              <a:rPr lang="en-ID" sz="3200" dirty="0">
                <a:latin typeface="Open Sans Semibold" panose="020B0706030804020204" pitchFamily="34" charset="0"/>
                <a:ea typeface="Open Sans Semibold" panose="020B0706030804020204" pitchFamily="34" charset="0"/>
                <a:cs typeface="Open Sans Semibold" panose="020B0706030804020204" pitchFamily="34" charset="0"/>
              </a:rPr>
              <a:t>Our History</a:t>
            </a:r>
          </a:p>
        </p:txBody>
      </p:sp>
      <p:sp>
        <p:nvSpPr>
          <p:cNvPr id="5" name="Content Placeholder 4"/>
          <p:cNvSpPr>
            <a:spLocks noGrp="1"/>
          </p:cNvSpPr>
          <p:nvPr>
            <p:ph idx="1"/>
          </p:nvPr>
        </p:nvSpPr>
        <p:spPr>
          <a:xfrm>
            <a:off x="457201" y="1004046"/>
            <a:ext cx="5505449" cy="5695997"/>
          </a:xfrm>
        </p:spPr>
        <p:txBody>
          <a:bodyPr>
            <a:normAutofit fontScale="62500" lnSpcReduction="20000"/>
          </a:bodyPr>
          <a:lstStyle/>
          <a:p>
            <a:pPr>
              <a:lnSpc>
                <a:spcPct val="120000"/>
              </a:lnSpc>
            </a:pPr>
            <a:r>
              <a:rPr lang="en-ID" b="1" dirty="0">
                <a:latin typeface="Open Sans Semibold" panose="020B0706030804020204" pitchFamily="34" charset="0"/>
                <a:ea typeface="Open Sans Semibold" panose="020B0706030804020204" pitchFamily="34" charset="0"/>
                <a:cs typeface="Open Sans Semibold" panose="020B0706030804020204" pitchFamily="34" charset="0"/>
              </a:rPr>
              <a:t>1981: KKGI was established as </a:t>
            </a:r>
            <a:r>
              <a:rPr lang="en-ID" b="1" dirty="0" err="1">
                <a:latin typeface="Open Sans Semibold" panose="020B0706030804020204" pitchFamily="34" charset="0"/>
                <a:ea typeface="Open Sans Semibold" panose="020B0706030804020204" pitchFamily="34" charset="0"/>
                <a:cs typeface="Open Sans Semibold" panose="020B0706030804020204" pitchFamily="34" charset="0"/>
              </a:rPr>
              <a:t>Kurnia</a:t>
            </a:r>
            <a:r>
              <a:rPr lang="en-ID" b="1" dirty="0">
                <a:latin typeface="Open Sans Semibold" panose="020B0706030804020204" pitchFamily="34" charset="0"/>
                <a:ea typeface="Open Sans Semibold" panose="020B0706030804020204" pitchFamily="34" charset="0"/>
                <a:cs typeface="Open Sans Semibold" panose="020B0706030804020204" pitchFamily="34" charset="0"/>
              </a:rPr>
              <a:t> Kapuas </a:t>
            </a:r>
            <a:r>
              <a:rPr lang="en-ID" b="1" dirty="0" err="1">
                <a:latin typeface="Open Sans Semibold" panose="020B0706030804020204" pitchFamily="34" charset="0"/>
                <a:ea typeface="Open Sans Semibold" panose="020B0706030804020204" pitchFamily="34" charset="0"/>
                <a:cs typeface="Open Sans Semibold" panose="020B0706030804020204" pitchFamily="34" charset="0"/>
              </a:rPr>
              <a:t>Utama</a:t>
            </a:r>
            <a:r>
              <a:rPr lang="en-ID" b="1" dirty="0">
                <a:latin typeface="Open Sans Semibold" panose="020B0706030804020204" pitchFamily="34" charset="0"/>
                <a:ea typeface="Open Sans Semibold" panose="020B0706030804020204" pitchFamily="34" charset="0"/>
                <a:cs typeface="Open Sans Semibold" panose="020B0706030804020204" pitchFamily="34" charset="0"/>
              </a:rPr>
              <a:t> Glue Industries.</a:t>
            </a:r>
          </a:p>
          <a:p>
            <a:pPr>
              <a:lnSpc>
                <a:spcPct val="120000"/>
              </a:lnSpc>
            </a:pPr>
            <a:r>
              <a:rPr lang="en-ID" b="1" dirty="0">
                <a:latin typeface="Open Sans Semibold" panose="020B0706030804020204" pitchFamily="34" charset="0"/>
                <a:ea typeface="Open Sans Semibold" panose="020B0706030804020204" pitchFamily="34" charset="0"/>
                <a:cs typeface="Open Sans Semibold" panose="020B0706030804020204" pitchFamily="34" charset="0"/>
              </a:rPr>
              <a:t>1991: KKGI held its IPO.</a:t>
            </a:r>
          </a:p>
          <a:p>
            <a:pPr>
              <a:lnSpc>
                <a:spcPct val="120000"/>
              </a:lnSpc>
            </a:pPr>
            <a:r>
              <a:rPr lang="en-ID" b="1" dirty="0">
                <a:latin typeface="Open Sans Semibold" panose="020B0706030804020204" pitchFamily="34" charset="0"/>
                <a:ea typeface="Open Sans Semibold" panose="020B0706030804020204" pitchFamily="34" charset="0"/>
                <a:cs typeface="Open Sans Semibold" panose="020B0706030804020204" pitchFamily="34" charset="0"/>
              </a:rPr>
              <a:t>1997: Acquired PT. </a:t>
            </a:r>
            <a:r>
              <a:rPr lang="en-ID" b="1" dirty="0" err="1">
                <a:latin typeface="Open Sans Semibold" panose="020B0706030804020204" pitchFamily="34" charset="0"/>
                <a:ea typeface="Open Sans Semibold" panose="020B0706030804020204" pitchFamily="34" charset="0"/>
                <a:cs typeface="Open Sans Semibold" panose="020B0706030804020204" pitchFamily="34" charset="0"/>
              </a:rPr>
              <a:t>Insani</a:t>
            </a:r>
            <a:r>
              <a:rPr lang="en-ID" b="1" dirty="0">
                <a:latin typeface="Open Sans Semibold" panose="020B0706030804020204" pitchFamily="34" charset="0"/>
                <a:ea typeface="Open Sans Semibold" panose="020B0706030804020204" pitchFamily="34" charset="0"/>
                <a:cs typeface="Open Sans Semibold" panose="020B0706030804020204" pitchFamily="34" charset="0"/>
              </a:rPr>
              <a:t> </a:t>
            </a:r>
            <a:r>
              <a:rPr lang="en-ID" b="1" dirty="0" err="1">
                <a:latin typeface="Open Sans Semibold" panose="020B0706030804020204" pitchFamily="34" charset="0"/>
                <a:ea typeface="Open Sans Semibold" panose="020B0706030804020204" pitchFamily="34" charset="0"/>
                <a:cs typeface="Open Sans Semibold" panose="020B0706030804020204" pitchFamily="34" charset="0"/>
              </a:rPr>
              <a:t>Baraperkasa</a:t>
            </a:r>
            <a:r>
              <a:rPr lang="en-ID" b="1" dirty="0">
                <a:latin typeface="Open Sans Semibold" panose="020B0706030804020204" pitchFamily="34" charset="0"/>
                <a:ea typeface="Open Sans Semibold" panose="020B0706030804020204" pitchFamily="34" charset="0"/>
                <a:cs typeface="Open Sans Semibold" panose="020B0706030804020204" pitchFamily="34" charset="0"/>
              </a:rPr>
              <a:t> - a 3rd Generation </a:t>
            </a:r>
            <a:r>
              <a:rPr lang="en-ID" b="1" dirty="0" err="1">
                <a:latin typeface="Open Sans Semibold" panose="020B0706030804020204" pitchFamily="34" charset="0"/>
                <a:ea typeface="Open Sans Semibold" panose="020B0706030804020204" pitchFamily="34" charset="0"/>
                <a:cs typeface="Open Sans Semibold" panose="020B0706030804020204" pitchFamily="34" charset="0"/>
              </a:rPr>
              <a:t>CCoW</a:t>
            </a:r>
            <a:r>
              <a:rPr lang="en-ID" b="1" dirty="0">
                <a:latin typeface="Open Sans Semibold" panose="020B0706030804020204" pitchFamily="34" charset="0"/>
                <a:ea typeface="Open Sans Semibold" panose="020B0706030804020204" pitchFamily="34" charset="0"/>
                <a:cs typeface="Open Sans Semibold" panose="020B0706030804020204" pitchFamily="34" charset="0"/>
              </a:rPr>
              <a:t> coal concession. </a:t>
            </a:r>
          </a:p>
          <a:p>
            <a:pPr>
              <a:lnSpc>
                <a:spcPct val="120000"/>
              </a:lnSpc>
            </a:pPr>
            <a:r>
              <a:rPr lang="en-ID" b="1" dirty="0">
                <a:latin typeface="Open Sans Semibold" panose="020B0706030804020204" pitchFamily="34" charset="0"/>
                <a:ea typeface="Open Sans Semibold" panose="020B0706030804020204" pitchFamily="34" charset="0"/>
                <a:cs typeface="Open Sans Semibold" panose="020B0706030804020204" pitchFamily="34" charset="0"/>
              </a:rPr>
              <a:t>2004: Changed name to PT. Resource </a:t>
            </a:r>
            <a:r>
              <a:rPr lang="en-ID" b="1" dirty="0" err="1">
                <a:latin typeface="Open Sans Semibold" panose="020B0706030804020204" pitchFamily="34" charset="0"/>
                <a:ea typeface="Open Sans Semibold" panose="020B0706030804020204" pitchFamily="34" charset="0"/>
                <a:cs typeface="Open Sans Semibold" panose="020B0706030804020204" pitchFamily="34" charset="0"/>
              </a:rPr>
              <a:t>Alam</a:t>
            </a:r>
            <a:r>
              <a:rPr lang="en-ID" b="1" dirty="0">
                <a:latin typeface="Open Sans Semibold" panose="020B0706030804020204" pitchFamily="34" charset="0"/>
                <a:ea typeface="Open Sans Semibold" panose="020B0706030804020204" pitchFamily="34" charset="0"/>
                <a:cs typeface="Open Sans Semibold" panose="020B0706030804020204" pitchFamily="34" charset="0"/>
              </a:rPr>
              <a:t> </a:t>
            </a:r>
            <a:br>
              <a:rPr lang="en-ID" b="1" dirty="0">
                <a:latin typeface="Open Sans Semibold" panose="020B0706030804020204" pitchFamily="34" charset="0"/>
                <a:ea typeface="Open Sans Semibold" panose="020B0706030804020204" pitchFamily="34" charset="0"/>
                <a:cs typeface="Open Sans Semibold" panose="020B0706030804020204" pitchFamily="34" charset="0"/>
              </a:rPr>
            </a:br>
            <a:r>
              <a:rPr lang="en-ID" b="1" dirty="0">
                <a:latin typeface="Open Sans Semibold" panose="020B0706030804020204" pitchFamily="34" charset="0"/>
                <a:ea typeface="Open Sans Semibold" panose="020B0706030804020204" pitchFamily="34" charset="0"/>
                <a:cs typeface="Open Sans Semibold" panose="020B0706030804020204" pitchFamily="34" charset="0"/>
              </a:rPr>
              <a:t>Indonesia </a:t>
            </a:r>
            <a:r>
              <a:rPr lang="en-ID" b="1" dirty="0" err="1">
                <a:latin typeface="Open Sans Semibold" panose="020B0706030804020204" pitchFamily="34" charset="0"/>
                <a:ea typeface="Open Sans Semibold" panose="020B0706030804020204" pitchFamily="34" charset="0"/>
                <a:cs typeface="Open Sans Semibold" panose="020B0706030804020204" pitchFamily="34" charset="0"/>
              </a:rPr>
              <a:t>Tbk</a:t>
            </a:r>
            <a:r>
              <a:rPr lang="en-ID" b="1" dirty="0">
                <a:latin typeface="Open Sans Semibold" panose="020B0706030804020204" pitchFamily="34" charset="0"/>
                <a:ea typeface="Open Sans Semibold" panose="020B0706030804020204" pitchFamily="34" charset="0"/>
                <a:cs typeface="Open Sans Semibold" panose="020B0706030804020204" pitchFamily="34" charset="0"/>
              </a:rPr>
              <a:t>. </a:t>
            </a:r>
          </a:p>
          <a:p>
            <a:pPr>
              <a:lnSpc>
                <a:spcPct val="120000"/>
              </a:lnSpc>
            </a:pPr>
            <a:r>
              <a:rPr lang="en-ID" b="1" dirty="0">
                <a:latin typeface="Open Sans Semibold" panose="020B0706030804020204" pitchFamily="34" charset="0"/>
                <a:ea typeface="Open Sans Semibold" panose="020B0706030804020204" pitchFamily="34" charset="0"/>
                <a:cs typeface="Open Sans Semibold" panose="020B0706030804020204" pitchFamily="34" charset="0"/>
              </a:rPr>
              <a:t>2006: Production begins at PT. </a:t>
            </a:r>
            <a:r>
              <a:rPr lang="en-ID" b="1" dirty="0" err="1">
                <a:latin typeface="Open Sans Semibold" panose="020B0706030804020204" pitchFamily="34" charset="0"/>
                <a:ea typeface="Open Sans Semibold" panose="020B0706030804020204" pitchFamily="34" charset="0"/>
                <a:cs typeface="Open Sans Semibold" panose="020B0706030804020204" pitchFamily="34" charset="0"/>
              </a:rPr>
              <a:t>Insani</a:t>
            </a:r>
            <a:r>
              <a:rPr lang="en-ID" b="1" dirty="0">
                <a:latin typeface="Open Sans Semibold" panose="020B0706030804020204" pitchFamily="34" charset="0"/>
                <a:ea typeface="Open Sans Semibold" panose="020B0706030804020204" pitchFamily="34" charset="0"/>
                <a:cs typeface="Open Sans Semibold" panose="020B0706030804020204" pitchFamily="34" charset="0"/>
              </a:rPr>
              <a:t> Bara </a:t>
            </a:r>
            <a:br>
              <a:rPr lang="en-ID" b="1" dirty="0">
                <a:latin typeface="Open Sans Semibold" panose="020B0706030804020204" pitchFamily="34" charset="0"/>
                <a:ea typeface="Open Sans Semibold" panose="020B0706030804020204" pitchFamily="34" charset="0"/>
                <a:cs typeface="Open Sans Semibold" panose="020B0706030804020204" pitchFamily="34" charset="0"/>
              </a:rPr>
            </a:br>
            <a:r>
              <a:rPr lang="en-ID" b="1" dirty="0">
                <a:latin typeface="Open Sans Semibold" panose="020B0706030804020204" pitchFamily="34" charset="0"/>
                <a:ea typeface="Open Sans Semibold" panose="020B0706030804020204" pitchFamily="34" charset="0"/>
                <a:cs typeface="Open Sans Semibold" panose="020B0706030804020204" pitchFamily="34" charset="0"/>
              </a:rPr>
              <a:t>Perkasa.</a:t>
            </a:r>
          </a:p>
          <a:p>
            <a:pPr>
              <a:lnSpc>
                <a:spcPct val="120000"/>
              </a:lnSpc>
            </a:pPr>
            <a:r>
              <a:rPr lang="en-ID" b="1" dirty="0">
                <a:latin typeface="Open Sans Semibold" panose="020B0706030804020204" pitchFamily="34" charset="0"/>
                <a:ea typeface="Open Sans Semibold" panose="020B0706030804020204" pitchFamily="34" charset="0"/>
                <a:cs typeface="Open Sans Semibold" panose="020B0706030804020204" pitchFamily="34" charset="0"/>
              </a:rPr>
              <a:t>2012: KKGI wins Best of the Best award under $1 billion from Forbes Asia.</a:t>
            </a:r>
          </a:p>
          <a:p>
            <a:pPr>
              <a:lnSpc>
                <a:spcPct val="120000"/>
              </a:lnSpc>
            </a:pPr>
            <a:r>
              <a:rPr lang="en-ID" b="1" dirty="0">
                <a:latin typeface="Open Sans Semibold" panose="020B0706030804020204" pitchFamily="34" charset="0"/>
                <a:ea typeface="Open Sans Semibold" panose="020B0706030804020204" pitchFamily="34" charset="0"/>
                <a:cs typeface="Open Sans Semibold" panose="020B0706030804020204" pitchFamily="34" charset="0"/>
              </a:rPr>
              <a:t>2013: KKGI acquires PT. Loa </a:t>
            </a:r>
            <a:r>
              <a:rPr lang="en-ID" b="1" dirty="0" err="1">
                <a:latin typeface="Open Sans Semibold" panose="020B0706030804020204" pitchFamily="34" charset="0"/>
                <a:ea typeface="Open Sans Semibold" panose="020B0706030804020204" pitchFamily="34" charset="0"/>
                <a:cs typeface="Open Sans Semibold" panose="020B0706030804020204" pitchFamily="34" charset="0"/>
              </a:rPr>
              <a:t>Haur</a:t>
            </a:r>
            <a:r>
              <a:rPr lang="en-ID" b="1" dirty="0">
                <a:latin typeface="Open Sans Semibold" panose="020B0706030804020204" pitchFamily="34" charset="0"/>
                <a:ea typeface="Open Sans Semibold" panose="020B0706030804020204" pitchFamily="34" charset="0"/>
                <a:cs typeface="Open Sans Semibold" panose="020B0706030804020204" pitchFamily="34" charset="0"/>
              </a:rPr>
              <a:t> and </a:t>
            </a:r>
            <a:br>
              <a:rPr lang="en-ID" b="1" dirty="0">
                <a:latin typeface="Open Sans Semibold" panose="020B0706030804020204" pitchFamily="34" charset="0"/>
                <a:ea typeface="Open Sans Semibold" panose="020B0706030804020204" pitchFamily="34" charset="0"/>
                <a:cs typeface="Open Sans Semibold" panose="020B0706030804020204" pitchFamily="34" charset="0"/>
              </a:rPr>
            </a:br>
            <a:r>
              <a:rPr lang="en-ID" b="1" dirty="0">
                <a:latin typeface="Open Sans Semibold" panose="020B0706030804020204" pitchFamily="34" charset="0"/>
                <a:ea typeface="Open Sans Semibold" panose="020B0706030804020204" pitchFamily="34" charset="0"/>
                <a:cs typeface="Open Sans Semibold" panose="020B0706030804020204" pitchFamily="34" charset="0"/>
              </a:rPr>
              <a:t>PT. </a:t>
            </a:r>
            <a:r>
              <a:rPr lang="en-ID" b="1" dirty="0" err="1">
                <a:latin typeface="Open Sans Semibold" panose="020B0706030804020204" pitchFamily="34" charset="0"/>
                <a:ea typeface="Open Sans Semibold" panose="020B0706030804020204" pitchFamily="34" charset="0"/>
                <a:cs typeface="Open Sans Semibold" panose="020B0706030804020204" pitchFamily="34" charset="0"/>
              </a:rPr>
              <a:t>Kaltim</a:t>
            </a:r>
            <a:r>
              <a:rPr lang="en-ID" b="1" dirty="0">
                <a:latin typeface="Open Sans Semibold" panose="020B0706030804020204" pitchFamily="34" charset="0"/>
                <a:ea typeface="Open Sans Semibold" panose="020B0706030804020204" pitchFamily="34" charset="0"/>
                <a:cs typeface="Open Sans Semibold" panose="020B0706030804020204" pitchFamily="34" charset="0"/>
              </a:rPr>
              <a:t> Mineral.</a:t>
            </a:r>
          </a:p>
          <a:p>
            <a:pPr>
              <a:lnSpc>
                <a:spcPct val="120000"/>
              </a:lnSpc>
            </a:pPr>
            <a:r>
              <a:rPr lang="en-ID" b="1" dirty="0">
                <a:latin typeface="Open Sans Semibold" panose="020B0706030804020204" pitchFamily="34" charset="0"/>
                <a:ea typeface="Open Sans Semibold" panose="020B0706030804020204" pitchFamily="34" charset="0"/>
                <a:cs typeface="Open Sans Semibold" panose="020B0706030804020204" pitchFamily="34" charset="0"/>
              </a:rPr>
              <a:t>2016: PT. Kalimantan Prima </a:t>
            </a:r>
            <a:r>
              <a:rPr lang="en-ID" b="1" dirty="0" err="1">
                <a:latin typeface="Open Sans Semibold" panose="020B0706030804020204" pitchFamily="34" charset="0"/>
                <a:ea typeface="Open Sans Semibold" panose="020B0706030804020204" pitchFamily="34" charset="0"/>
                <a:cs typeface="Open Sans Semibold" panose="020B0706030804020204" pitchFamily="34" charset="0"/>
              </a:rPr>
              <a:t>Persada</a:t>
            </a:r>
            <a:r>
              <a:rPr lang="en-ID" b="1" dirty="0">
                <a:latin typeface="Open Sans Semibold" panose="020B0706030804020204" pitchFamily="34" charset="0"/>
                <a:ea typeface="Open Sans Semibold" panose="020B0706030804020204" pitchFamily="34" charset="0"/>
                <a:cs typeface="Open Sans Semibold" panose="020B0706030804020204" pitchFamily="34" charset="0"/>
              </a:rPr>
              <a:t> (KPP) </a:t>
            </a:r>
            <a:br>
              <a:rPr lang="en-ID" b="1" dirty="0">
                <a:latin typeface="Open Sans Semibold" panose="020B0706030804020204" pitchFamily="34" charset="0"/>
                <a:ea typeface="Open Sans Semibold" panose="020B0706030804020204" pitchFamily="34" charset="0"/>
                <a:cs typeface="Open Sans Semibold" panose="020B0706030804020204" pitchFamily="34" charset="0"/>
              </a:rPr>
            </a:br>
            <a:r>
              <a:rPr lang="en-ID" b="1" dirty="0">
                <a:latin typeface="Open Sans Semibold" panose="020B0706030804020204" pitchFamily="34" charset="0"/>
                <a:ea typeface="Open Sans Semibold" panose="020B0706030804020204" pitchFamily="34" charset="0"/>
                <a:cs typeface="Open Sans Semibold" panose="020B0706030804020204" pitchFamily="34" charset="0"/>
              </a:rPr>
              <a:t>begins work as subcontractor at PT. </a:t>
            </a:r>
            <a:r>
              <a:rPr lang="en-ID" b="1" dirty="0" err="1">
                <a:latin typeface="Open Sans Semibold" panose="020B0706030804020204" pitchFamily="34" charset="0"/>
                <a:ea typeface="Open Sans Semibold" panose="020B0706030804020204" pitchFamily="34" charset="0"/>
                <a:cs typeface="Open Sans Semibold" panose="020B0706030804020204" pitchFamily="34" charset="0"/>
              </a:rPr>
              <a:t>Insani's</a:t>
            </a:r>
            <a:r>
              <a:rPr lang="en-ID" b="1" dirty="0">
                <a:latin typeface="Open Sans Semibold" panose="020B0706030804020204" pitchFamily="34" charset="0"/>
                <a:ea typeface="Open Sans Semibold" panose="020B0706030804020204" pitchFamily="34" charset="0"/>
                <a:cs typeface="Open Sans Semibold" panose="020B0706030804020204" pitchFamily="34" charset="0"/>
              </a:rPr>
              <a:t> </a:t>
            </a:r>
            <a:br>
              <a:rPr lang="en-ID" b="1" dirty="0">
                <a:latin typeface="Open Sans Semibold" panose="020B0706030804020204" pitchFamily="34" charset="0"/>
                <a:ea typeface="Open Sans Semibold" panose="020B0706030804020204" pitchFamily="34" charset="0"/>
                <a:cs typeface="Open Sans Semibold" panose="020B0706030804020204" pitchFamily="34" charset="0"/>
              </a:rPr>
            </a:br>
            <a:r>
              <a:rPr lang="en-ID" b="1" dirty="0">
                <a:latin typeface="Open Sans Semibold" panose="020B0706030804020204" pitchFamily="34" charset="0"/>
                <a:ea typeface="Open Sans Semibold" panose="020B0706030804020204" pitchFamily="34" charset="0"/>
                <a:cs typeface="Open Sans Semibold" panose="020B0706030804020204" pitchFamily="34" charset="0"/>
              </a:rPr>
              <a:t>Loa </a:t>
            </a:r>
            <a:r>
              <a:rPr lang="en-ID" b="1" dirty="0" err="1">
                <a:latin typeface="Open Sans Semibold" panose="020B0706030804020204" pitchFamily="34" charset="0"/>
                <a:ea typeface="Open Sans Semibold" panose="020B0706030804020204" pitchFamily="34" charset="0"/>
                <a:cs typeface="Open Sans Semibold" panose="020B0706030804020204" pitchFamily="34" charset="0"/>
              </a:rPr>
              <a:t>Janan</a:t>
            </a:r>
            <a:r>
              <a:rPr lang="en-ID" b="1" dirty="0">
                <a:latin typeface="Open Sans Semibold" panose="020B0706030804020204" pitchFamily="34" charset="0"/>
                <a:ea typeface="Open Sans Semibold" panose="020B0706030804020204" pitchFamily="34" charset="0"/>
                <a:cs typeface="Open Sans Semibold" panose="020B0706030804020204" pitchFamily="34" charset="0"/>
              </a:rPr>
              <a:t> block. </a:t>
            </a:r>
          </a:p>
          <a:p>
            <a:endParaRPr lang="en-ID"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cxnSp>
        <p:nvCxnSpPr>
          <p:cNvPr id="13" name="Straight Connector 12"/>
          <p:cNvCxnSpPr>
            <a:cxnSpLocks/>
          </p:cNvCxnSpPr>
          <p:nvPr/>
        </p:nvCxnSpPr>
        <p:spPr>
          <a:xfrm>
            <a:off x="174812" y="775277"/>
            <a:ext cx="568642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rotWithShape="1">
          <a:blip r:embed="rId3">
            <a:extLst>
              <a:ext uri="{28A0092B-C50C-407E-A947-70E740481C1C}">
                <a14:useLocalDpi xmlns:a14="http://schemas.microsoft.com/office/drawing/2010/main" xmlns="" val="0"/>
              </a:ext>
            </a:extLst>
          </a:blip>
          <a:srcRect l="46520"/>
          <a:stretch/>
        </p:blipFill>
        <p:spPr>
          <a:xfrm>
            <a:off x="6214985" y="0"/>
            <a:ext cx="6442383" cy="7016920"/>
          </a:xfrm>
          <a:prstGeom prst="rect">
            <a:avLst/>
          </a:prstGeom>
        </p:spPr>
      </p:pic>
    </p:spTree>
    <p:extLst>
      <p:ext uri="{BB962C8B-B14F-4D97-AF65-F5344CB8AC3E}">
        <p14:creationId xmlns:p14="http://schemas.microsoft.com/office/powerpoint/2010/main" xmlns="" val="252723255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9291638" y="6334919"/>
            <a:ext cx="2743200" cy="365125"/>
          </a:xfrm>
        </p:spPr>
        <p:txBody>
          <a:bodyPr/>
          <a:lstStyle/>
          <a:p>
            <a:fld id="{937A3070-8A18-4F2D-9938-5B08BA2367FC}" type="slidenum">
              <a:rPr lang="en-ID" smtClean="0"/>
              <a:pPr/>
              <a:t>20</a:t>
            </a:fld>
            <a:endParaRPr lang="en-ID" dirty="0"/>
          </a:p>
        </p:txBody>
      </p:sp>
      <p:sp>
        <p:nvSpPr>
          <p:cNvPr id="7" name="TextBox 6"/>
          <p:cNvSpPr txBox="1"/>
          <p:nvPr/>
        </p:nvSpPr>
        <p:spPr>
          <a:xfrm>
            <a:off x="174812" y="123827"/>
            <a:ext cx="12017188" cy="584775"/>
          </a:xfrm>
          <a:prstGeom prst="rect">
            <a:avLst/>
          </a:prstGeom>
          <a:noFill/>
        </p:spPr>
        <p:txBody>
          <a:bodyPr wrap="square" rtlCol="0" anchor="ctr">
            <a:spAutoFit/>
          </a:bodyPr>
          <a:lstStyle/>
          <a:p>
            <a:r>
              <a:rPr lang="en-ID" sz="3200" dirty="0">
                <a:latin typeface="Open Sans Semibold" panose="020B0706030804020204" pitchFamily="34" charset="0"/>
                <a:ea typeface="Open Sans Semibold" panose="020B0706030804020204" pitchFamily="34" charset="0"/>
                <a:cs typeface="Open Sans Semibold" panose="020B0706030804020204" pitchFamily="34" charset="0"/>
              </a:rPr>
              <a:t>Going Forward	</a:t>
            </a:r>
          </a:p>
        </p:txBody>
      </p:sp>
      <p:cxnSp>
        <p:nvCxnSpPr>
          <p:cNvPr id="13" name="Straight Connector 12"/>
          <p:cNvCxnSpPr>
            <a:cxnSpLocks/>
          </p:cNvCxnSpPr>
          <p:nvPr/>
        </p:nvCxnSpPr>
        <p:spPr>
          <a:xfrm>
            <a:off x="174812" y="775277"/>
            <a:ext cx="1186002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257175" y="1095375"/>
            <a:ext cx="11520488" cy="5509200"/>
          </a:xfrm>
          <a:prstGeom prst="rect">
            <a:avLst/>
          </a:prstGeom>
          <a:noFill/>
        </p:spPr>
        <p:txBody>
          <a:bodyPr wrap="square" rtlCol="0">
            <a:spAutoFit/>
          </a:bodyPr>
          <a:lstStyle/>
          <a:p>
            <a:r>
              <a:rPr lang="en-US" sz="3200" b="1" dirty="0">
                <a:latin typeface="Open Sans" panose="020B0606030504020204" pitchFamily="34" charset="0"/>
                <a:ea typeface="Open Sans" panose="020B0606030504020204" pitchFamily="34" charset="0"/>
                <a:cs typeface="Open Sans" panose="020B0606030504020204" pitchFamily="34" charset="0"/>
              </a:rPr>
              <a:t>STEADFASTLY</a:t>
            </a:r>
            <a:r>
              <a:rPr lang="en-US" sz="3200" dirty="0">
                <a:latin typeface="Open Sans" panose="020B0606030504020204" pitchFamily="34" charset="0"/>
                <a:ea typeface="Open Sans" panose="020B0606030504020204" pitchFamily="34" charset="0"/>
                <a:cs typeface="Open Sans" panose="020B0606030504020204" pitchFamily="34" charset="0"/>
              </a:rPr>
              <a:t> increase good corporate governance</a:t>
            </a:r>
          </a:p>
          <a:p>
            <a:endParaRPr lang="en-US" sz="3200" dirty="0">
              <a:latin typeface="Open Sans" panose="020B0606030504020204" pitchFamily="34" charset="0"/>
              <a:ea typeface="Open Sans" panose="020B0606030504020204" pitchFamily="34" charset="0"/>
              <a:cs typeface="Open Sans" panose="020B0606030504020204" pitchFamily="34" charset="0"/>
            </a:endParaRPr>
          </a:p>
          <a:p>
            <a:r>
              <a:rPr lang="en-US" sz="3200" b="1" dirty="0">
                <a:latin typeface="Open Sans" panose="020B0606030504020204" pitchFamily="34" charset="0"/>
                <a:ea typeface="Open Sans" panose="020B0606030504020204" pitchFamily="34" charset="0"/>
                <a:cs typeface="Open Sans" panose="020B0606030504020204" pitchFamily="34" charset="0"/>
              </a:rPr>
              <a:t>FOCUS</a:t>
            </a:r>
            <a:r>
              <a:rPr lang="en-US" sz="3200" dirty="0">
                <a:latin typeface="Open Sans" panose="020B0606030504020204" pitchFamily="34" charset="0"/>
                <a:ea typeface="Open Sans" panose="020B0606030504020204" pitchFamily="34" charset="0"/>
                <a:cs typeface="Open Sans" panose="020B0606030504020204" pitchFamily="34" charset="0"/>
              </a:rPr>
              <a:t> on increasing production and operational efficiency</a:t>
            </a:r>
          </a:p>
          <a:p>
            <a:endParaRPr lang="en-US" sz="3200" dirty="0">
              <a:latin typeface="Open Sans" panose="020B0606030504020204" pitchFamily="34" charset="0"/>
              <a:ea typeface="Open Sans" panose="020B0606030504020204" pitchFamily="34" charset="0"/>
              <a:cs typeface="Open Sans" panose="020B0606030504020204" pitchFamily="34" charset="0"/>
            </a:endParaRPr>
          </a:p>
          <a:p>
            <a:r>
              <a:rPr lang="en-US" sz="3200" b="1" dirty="0">
                <a:latin typeface="Open Sans" panose="020B0606030504020204" pitchFamily="34" charset="0"/>
                <a:ea typeface="Open Sans" panose="020B0606030504020204" pitchFamily="34" charset="0"/>
                <a:cs typeface="Open Sans" panose="020B0606030504020204" pitchFamily="34" charset="0"/>
              </a:rPr>
              <a:t>EXPAND</a:t>
            </a:r>
            <a:r>
              <a:rPr lang="en-US" sz="3200" dirty="0">
                <a:latin typeface="Open Sans" panose="020B0606030504020204" pitchFamily="34" charset="0"/>
                <a:ea typeface="Open Sans" panose="020B0606030504020204" pitchFamily="34" charset="0"/>
                <a:cs typeface="Open Sans" panose="020B0606030504020204" pitchFamily="34" charset="0"/>
              </a:rPr>
              <a:t> current production areas through exploration efforts</a:t>
            </a:r>
          </a:p>
          <a:p>
            <a:endParaRPr lang="en-US" sz="3200" dirty="0">
              <a:latin typeface="Open Sans" panose="020B0606030504020204" pitchFamily="34" charset="0"/>
              <a:ea typeface="Open Sans" panose="020B0606030504020204" pitchFamily="34" charset="0"/>
              <a:cs typeface="Open Sans" panose="020B0606030504020204" pitchFamily="34" charset="0"/>
            </a:endParaRPr>
          </a:p>
          <a:p>
            <a:r>
              <a:rPr lang="en-US" sz="3200" b="1" dirty="0">
                <a:latin typeface="Open Sans" panose="020B0606030504020204" pitchFamily="34" charset="0"/>
                <a:ea typeface="Open Sans" panose="020B0606030504020204" pitchFamily="34" charset="0"/>
                <a:cs typeface="Open Sans" panose="020B0606030504020204" pitchFamily="34" charset="0"/>
              </a:rPr>
              <a:t>MAXIMIZE</a:t>
            </a:r>
            <a:r>
              <a:rPr lang="en-US" sz="3200" dirty="0">
                <a:latin typeface="Open Sans" panose="020B0606030504020204" pitchFamily="34" charset="0"/>
                <a:ea typeface="Open Sans" panose="020B0606030504020204" pitchFamily="34" charset="0"/>
                <a:cs typeface="Open Sans" panose="020B0606030504020204" pitchFamily="34" charset="0"/>
              </a:rPr>
              <a:t> returns for our shareholders</a:t>
            </a:r>
          </a:p>
          <a:p>
            <a:endParaRPr lang="en-US" sz="3200" dirty="0">
              <a:latin typeface="Open Sans" panose="020B0606030504020204" pitchFamily="34" charset="0"/>
              <a:ea typeface="Open Sans" panose="020B0606030504020204" pitchFamily="34" charset="0"/>
              <a:cs typeface="Open Sans" panose="020B0606030504020204" pitchFamily="34" charset="0"/>
            </a:endParaRPr>
          </a:p>
          <a:p>
            <a:r>
              <a:rPr lang="en-US" sz="3200" b="1" dirty="0">
                <a:latin typeface="Open Sans" panose="020B0606030504020204" pitchFamily="34" charset="0"/>
                <a:ea typeface="Open Sans" panose="020B0606030504020204" pitchFamily="34" charset="0"/>
                <a:cs typeface="Open Sans" panose="020B0606030504020204" pitchFamily="34" charset="0"/>
              </a:rPr>
              <a:t>MAINTAIN</a:t>
            </a:r>
            <a:r>
              <a:rPr lang="en-US" sz="3200" dirty="0">
                <a:latin typeface="Open Sans" panose="020B0606030504020204" pitchFamily="34" charset="0"/>
                <a:ea typeface="Open Sans" panose="020B0606030504020204" pitchFamily="34" charset="0"/>
                <a:cs typeface="Open Sans" panose="020B0606030504020204" pitchFamily="34" charset="0"/>
              </a:rPr>
              <a:t> best mining practices, environmental management, and community development programs</a:t>
            </a:r>
          </a:p>
        </p:txBody>
      </p:sp>
    </p:spTree>
    <p:extLst>
      <p:ext uri="{BB962C8B-B14F-4D97-AF65-F5344CB8AC3E}">
        <p14:creationId xmlns:p14="http://schemas.microsoft.com/office/powerpoint/2010/main" xmlns="" val="351090331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9291638" y="6334919"/>
            <a:ext cx="2743200" cy="365125"/>
          </a:xfrm>
        </p:spPr>
        <p:txBody>
          <a:bodyPr/>
          <a:lstStyle/>
          <a:p>
            <a:fld id="{937A3070-8A18-4F2D-9938-5B08BA2367FC}" type="slidenum">
              <a:rPr lang="en-ID" smtClean="0"/>
              <a:pPr/>
              <a:t>21</a:t>
            </a:fld>
            <a:endParaRPr lang="en-ID" dirty="0"/>
          </a:p>
        </p:txBody>
      </p:sp>
      <p:sp>
        <p:nvSpPr>
          <p:cNvPr id="7" name="TextBox 6"/>
          <p:cNvSpPr txBox="1"/>
          <p:nvPr/>
        </p:nvSpPr>
        <p:spPr>
          <a:xfrm>
            <a:off x="174812" y="123827"/>
            <a:ext cx="12017188" cy="584775"/>
          </a:xfrm>
          <a:prstGeom prst="rect">
            <a:avLst/>
          </a:prstGeom>
          <a:noFill/>
        </p:spPr>
        <p:txBody>
          <a:bodyPr wrap="square" rtlCol="0" anchor="ctr">
            <a:spAutoFit/>
          </a:bodyPr>
          <a:lstStyle/>
          <a:p>
            <a:r>
              <a:rPr lang="en-ID" sz="3200" dirty="0">
                <a:latin typeface="Open Sans Semibold" panose="020B0706030804020204" pitchFamily="34" charset="0"/>
                <a:ea typeface="Open Sans Semibold" panose="020B0706030804020204" pitchFamily="34" charset="0"/>
                <a:cs typeface="Open Sans Semibold" panose="020B0706030804020204" pitchFamily="34" charset="0"/>
              </a:rPr>
              <a:t>FY 2017 Revenue Projection</a:t>
            </a:r>
          </a:p>
        </p:txBody>
      </p:sp>
      <p:cxnSp>
        <p:nvCxnSpPr>
          <p:cNvPr id="13" name="Straight Connector 12"/>
          <p:cNvCxnSpPr>
            <a:cxnSpLocks/>
          </p:cNvCxnSpPr>
          <p:nvPr/>
        </p:nvCxnSpPr>
        <p:spPr>
          <a:xfrm>
            <a:off x="174812" y="775277"/>
            <a:ext cx="1186002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8" name="Table 7"/>
          <p:cNvGraphicFramePr>
            <a:graphicFrameLocks noGrp="1"/>
          </p:cNvGraphicFramePr>
          <p:nvPr>
            <p:extLst>
              <p:ext uri="{D42A27DB-BD31-4B8C-83A1-F6EECF244321}">
                <p14:modId xmlns:p14="http://schemas.microsoft.com/office/powerpoint/2010/main" xmlns="" val="1829423280"/>
              </p:ext>
            </p:extLst>
          </p:nvPr>
        </p:nvGraphicFramePr>
        <p:xfrm>
          <a:off x="642937" y="1042885"/>
          <a:ext cx="5110163" cy="5292034"/>
        </p:xfrm>
        <a:graphic>
          <a:graphicData uri="http://schemas.openxmlformats.org/drawingml/2006/table">
            <a:tbl>
              <a:tblPr firstRow="1" bandRow="1">
                <a:tableStyleId>{912C8C85-51F0-491E-9774-3900AFEF0FD7}</a:tableStyleId>
              </a:tblPr>
              <a:tblGrid>
                <a:gridCol w="3245819">
                  <a:extLst>
                    <a:ext uri="{9D8B030D-6E8A-4147-A177-3AD203B41FA5}">
                      <a16:colId xmlns:a16="http://schemas.microsoft.com/office/drawing/2014/main" xmlns="" val="154458632"/>
                    </a:ext>
                  </a:extLst>
                </a:gridCol>
                <a:gridCol w="615537">
                  <a:extLst>
                    <a:ext uri="{9D8B030D-6E8A-4147-A177-3AD203B41FA5}">
                      <a16:colId xmlns:a16="http://schemas.microsoft.com/office/drawing/2014/main" xmlns="" val="3192999361"/>
                    </a:ext>
                  </a:extLst>
                </a:gridCol>
                <a:gridCol w="1248807">
                  <a:extLst>
                    <a:ext uri="{9D8B030D-6E8A-4147-A177-3AD203B41FA5}">
                      <a16:colId xmlns:a16="http://schemas.microsoft.com/office/drawing/2014/main" xmlns="" val="3055367431"/>
                    </a:ext>
                  </a:extLst>
                </a:gridCol>
              </a:tblGrid>
              <a:tr h="420977">
                <a:tc gridSpan="3">
                  <a:txBody>
                    <a:bodyPr/>
                    <a:lstStyle/>
                    <a:p>
                      <a:pPr algn="ctr"/>
                      <a:r>
                        <a:rPr lang="en-US" dirty="0">
                          <a:solidFill>
                            <a:schemeClr val="tx1"/>
                          </a:solidFill>
                        </a:rPr>
                        <a:t>3.6 million MT Projection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4A7D6"/>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4A7D6"/>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4A7D6"/>
                    </a:solidFill>
                  </a:tcPr>
                </a:tc>
                <a:extLst>
                  <a:ext uri="{0D108BD9-81ED-4DB2-BD59-A6C34878D82A}">
                    <a16:rowId xmlns:a16="http://schemas.microsoft.com/office/drawing/2014/main" xmlns="" val="3553200456"/>
                  </a:ext>
                </a:extLst>
              </a:tr>
              <a:tr h="420977">
                <a:tc>
                  <a:txBody>
                    <a:bodyPr/>
                    <a:lstStyle/>
                    <a:p>
                      <a:r>
                        <a:rPr lang="en-US" dirty="0"/>
                        <a:t>Item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4A7D6"/>
                    </a:solidFill>
                  </a:tcPr>
                </a:tc>
                <a:tc>
                  <a:txBody>
                    <a:bodyPr/>
                    <a:lstStyle/>
                    <a:p>
                      <a:r>
                        <a:rPr lang="en-US" dirty="0"/>
                        <a:t>Unit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4A7D6"/>
                    </a:solidFill>
                  </a:tcPr>
                </a:tc>
                <a:tc>
                  <a:txBody>
                    <a:bodyPr/>
                    <a:lstStyle/>
                    <a:p>
                      <a:pPr algn="r"/>
                      <a:r>
                        <a:rPr lang="en-US" dirty="0"/>
                        <a:t>Value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4A7D6"/>
                    </a:solidFill>
                  </a:tcPr>
                </a:tc>
                <a:extLst>
                  <a:ext uri="{0D108BD9-81ED-4DB2-BD59-A6C34878D82A}">
                    <a16:rowId xmlns:a16="http://schemas.microsoft.com/office/drawing/2014/main" xmlns="" val="2899156514"/>
                  </a:ext>
                </a:extLst>
              </a:tr>
              <a:tr h="370840">
                <a:tc>
                  <a:txBody>
                    <a:bodyPr/>
                    <a:lstStyle/>
                    <a:p>
                      <a:r>
                        <a:rPr lang="en-US" dirty="0"/>
                        <a:t>Average Selling Price (GAR 4400)</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r>
                        <a:rPr lang="en-US" dirty="0"/>
                        <a:t>USD</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r"/>
                      <a:r>
                        <a:rPr lang="en-US" dirty="0"/>
                        <a:t>40.00</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xmlns="" val="2519423346"/>
                  </a:ext>
                </a:extLst>
              </a:tr>
              <a:tr h="370840">
                <a:tc>
                  <a:txBody>
                    <a:bodyPr/>
                    <a:lstStyle/>
                    <a:p>
                      <a:r>
                        <a:rPr lang="en-US" dirty="0"/>
                        <a:t>Royalty</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dirty="0"/>
                        <a:t>13.50%</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558953549"/>
                  </a:ext>
                </a:extLst>
              </a:tr>
              <a:tr h="370840">
                <a:tc>
                  <a:txBody>
                    <a:bodyPr/>
                    <a:lstStyle/>
                    <a:p>
                      <a:r>
                        <a:rPr lang="en-US" dirty="0"/>
                        <a:t>ASP Net of Royalty</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r>
                        <a:rPr lang="en-US" dirty="0"/>
                        <a:t>USD</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r"/>
                      <a:r>
                        <a:rPr lang="en-US" dirty="0"/>
                        <a:t>34.60</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xmlns="" val="1599020289"/>
                  </a:ext>
                </a:extLst>
              </a:tr>
              <a:tr h="370840">
                <a:tc>
                  <a:txBody>
                    <a:bodyPr/>
                    <a:lstStyle/>
                    <a:p>
                      <a:r>
                        <a:rPr lang="en-US" dirty="0"/>
                        <a:t>Total Cost</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r>
                        <a:rPr lang="en-US" dirty="0"/>
                        <a:t>USD</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dirty="0"/>
                        <a:t>23.00</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xmlns="" val="2260161908"/>
                  </a:ext>
                </a:extLst>
              </a:tr>
              <a:tr h="370840">
                <a:tc>
                  <a:txBody>
                    <a:bodyPr/>
                    <a:lstStyle/>
                    <a:p>
                      <a:r>
                        <a:rPr lang="en-US" dirty="0"/>
                        <a:t>Gross Profit per Ton</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r>
                        <a:rPr lang="en-US" dirty="0"/>
                        <a:t>USD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r"/>
                      <a:r>
                        <a:rPr lang="en-US" dirty="0"/>
                        <a:t>11.60</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xmlns="" val="316772315"/>
                  </a:ext>
                </a:extLst>
              </a:tr>
              <a:tr h="370840">
                <a:tc>
                  <a:txBody>
                    <a:bodyPr/>
                    <a:lstStyle/>
                    <a:p>
                      <a:r>
                        <a:rPr lang="en-US" dirty="0"/>
                        <a:t>Corporate Tax Rate</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dirty="0"/>
                        <a:t>30%</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2793795138"/>
                  </a:ext>
                </a:extLst>
              </a:tr>
              <a:tr h="370840">
                <a:tc>
                  <a:txBody>
                    <a:bodyPr/>
                    <a:lstStyle/>
                    <a:p>
                      <a:r>
                        <a:rPr lang="en-US" dirty="0"/>
                        <a:t>Net Profit per Ton</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r>
                        <a:rPr lang="en-US" dirty="0"/>
                        <a:t>USD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r"/>
                      <a:r>
                        <a:rPr lang="en-US" dirty="0"/>
                        <a:t>8.12</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xmlns="" val="907873200"/>
                  </a:ext>
                </a:extLst>
              </a:tr>
              <a:tr h="370840">
                <a:tc>
                  <a:txBody>
                    <a:bodyPr/>
                    <a:lstStyle/>
                    <a:p>
                      <a:r>
                        <a:rPr lang="en-US" dirty="0"/>
                        <a:t>Total Tons Produced</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r>
                        <a:rPr lang="en-US" dirty="0"/>
                        <a:t>MT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dirty="0"/>
                        <a:t>3,600,000</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xmlns="" val="655340676"/>
                  </a:ext>
                </a:extLst>
              </a:tr>
              <a:tr h="370840">
                <a:tc>
                  <a:txBody>
                    <a:bodyPr/>
                    <a:lstStyle/>
                    <a:p>
                      <a:r>
                        <a:rPr lang="en-US" dirty="0"/>
                        <a:t>Net Profit</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r>
                        <a:rPr lang="en-US" dirty="0"/>
                        <a:t>USD</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r"/>
                      <a:r>
                        <a:rPr lang="en-US" dirty="0"/>
                        <a:t>29,232,000</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xmlns="" val="4233989685"/>
                  </a:ext>
                </a:extLst>
              </a:tr>
              <a:tr h="37084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r>
                        <a:rPr lang="en-US" dirty="0"/>
                        <a:t>IDR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r"/>
                      <a:r>
                        <a:rPr lang="en-US" dirty="0"/>
                        <a:t>394.6 B</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xmlns="" val="3270223465"/>
                  </a:ext>
                </a:extLst>
              </a:tr>
              <a:tr h="370840">
                <a:tc>
                  <a:txBody>
                    <a:bodyPr/>
                    <a:lstStyle/>
                    <a:p>
                      <a:r>
                        <a:rPr lang="en-US" dirty="0"/>
                        <a:t># of Shares</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r"/>
                      <a:r>
                        <a:rPr lang="en-US" dirty="0"/>
                        <a:t>5 B</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xmlns="" val="3224391269"/>
                  </a:ext>
                </a:extLst>
              </a:tr>
              <a:tr h="370840">
                <a:tc>
                  <a:txBody>
                    <a:bodyPr/>
                    <a:lstStyle/>
                    <a:p>
                      <a:r>
                        <a:rPr lang="en-US" dirty="0"/>
                        <a:t>EPS</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t>IDR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dirty="0"/>
                        <a:t>78.93</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2792628155"/>
                  </a:ext>
                </a:extLst>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xmlns="" val="2610904340"/>
              </p:ext>
            </p:extLst>
          </p:nvPr>
        </p:nvGraphicFramePr>
        <p:xfrm>
          <a:off x="6319837" y="1042885"/>
          <a:ext cx="5110163" cy="5286954"/>
        </p:xfrm>
        <a:graphic>
          <a:graphicData uri="http://schemas.openxmlformats.org/drawingml/2006/table">
            <a:tbl>
              <a:tblPr firstRow="1" bandRow="1">
                <a:tableStyleId>{912C8C85-51F0-491E-9774-3900AFEF0FD7}</a:tableStyleId>
              </a:tblPr>
              <a:tblGrid>
                <a:gridCol w="3245819">
                  <a:extLst>
                    <a:ext uri="{9D8B030D-6E8A-4147-A177-3AD203B41FA5}">
                      <a16:colId xmlns:a16="http://schemas.microsoft.com/office/drawing/2014/main" xmlns="" val="154458632"/>
                    </a:ext>
                  </a:extLst>
                </a:gridCol>
                <a:gridCol w="615537">
                  <a:extLst>
                    <a:ext uri="{9D8B030D-6E8A-4147-A177-3AD203B41FA5}">
                      <a16:colId xmlns:a16="http://schemas.microsoft.com/office/drawing/2014/main" xmlns="" val="3192999361"/>
                    </a:ext>
                  </a:extLst>
                </a:gridCol>
                <a:gridCol w="1248807">
                  <a:extLst>
                    <a:ext uri="{9D8B030D-6E8A-4147-A177-3AD203B41FA5}">
                      <a16:colId xmlns:a16="http://schemas.microsoft.com/office/drawing/2014/main" xmlns="" val="3055367431"/>
                    </a:ext>
                  </a:extLst>
                </a:gridCol>
              </a:tblGrid>
              <a:tr h="420977">
                <a:tc gridSpan="3">
                  <a:txBody>
                    <a:bodyPr/>
                    <a:lstStyle/>
                    <a:p>
                      <a:pPr algn="ctr"/>
                      <a:r>
                        <a:rPr lang="en-US" dirty="0">
                          <a:solidFill>
                            <a:schemeClr val="tx1"/>
                          </a:solidFill>
                        </a:rPr>
                        <a:t>4 million MT Projection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4A7D6"/>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4A7D6"/>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4A7D6"/>
                    </a:solidFill>
                  </a:tcPr>
                </a:tc>
                <a:extLst>
                  <a:ext uri="{0D108BD9-81ED-4DB2-BD59-A6C34878D82A}">
                    <a16:rowId xmlns:a16="http://schemas.microsoft.com/office/drawing/2014/main" xmlns="" val="3124851905"/>
                  </a:ext>
                </a:extLst>
              </a:tr>
              <a:tr h="420977">
                <a:tc>
                  <a:txBody>
                    <a:bodyPr/>
                    <a:lstStyle/>
                    <a:p>
                      <a:r>
                        <a:rPr lang="en-US" dirty="0"/>
                        <a:t>Item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4A7D6"/>
                    </a:solidFill>
                  </a:tcPr>
                </a:tc>
                <a:tc>
                  <a:txBody>
                    <a:bodyPr/>
                    <a:lstStyle/>
                    <a:p>
                      <a:r>
                        <a:rPr lang="en-US" dirty="0"/>
                        <a:t>Unit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4A7D6"/>
                    </a:solidFill>
                  </a:tcPr>
                </a:tc>
                <a:tc>
                  <a:txBody>
                    <a:bodyPr/>
                    <a:lstStyle/>
                    <a:p>
                      <a:pPr algn="r"/>
                      <a:r>
                        <a:rPr lang="en-US" dirty="0"/>
                        <a:t>Value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4A7D6"/>
                    </a:solidFill>
                  </a:tcPr>
                </a:tc>
                <a:extLst>
                  <a:ext uri="{0D108BD9-81ED-4DB2-BD59-A6C34878D82A}">
                    <a16:rowId xmlns:a16="http://schemas.microsoft.com/office/drawing/2014/main" xmlns="" val="2899156514"/>
                  </a:ext>
                </a:extLst>
              </a:tr>
              <a:tr h="370840">
                <a:tc>
                  <a:txBody>
                    <a:bodyPr/>
                    <a:lstStyle/>
                    <a:p>
                      <a:r>
                        <a:rPr lang="en-US" dirty="0"/>
                        <a:t>Average Selling Price (GAR 4400)</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r>
                        <a:rPr lang="en-US" dirty="0"/>
                        <a:t>USD</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r"/>
                      <a:r>
                        <a:rPr lang="en-US" dirty="0"/>
                        <a:t>40.00</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xmlns="" val="2519423346"/>
                  </a:ext>
                </a:extLst>
              </a:tr>
              <a:tr h="370840">
                <a:tc>
                  <a:txBody>
                    <a:bodyPr/>
                    <a:lstStyle/>
                    <a:p>
                      <a:r>
                        <a:rPr lang="en-US" dirty="0"/>
                        <a:t>Royalty</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dirty="0"/>
                        <a:t>13.50%</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558953549"/>
                  </a:ext>
                </a:extLst>
              </a:tr>
              <a:tr h="370840">
                <a:tc>
                  <a:txBody>
                    <a:bodyPr/>
                    <a:lstStyle/>
                    <a:p>
                      <a:r>
                        <a:rPr lang="en-US" dirty="0"/>
                        <a:t>ASP Net of Royalty</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r>
                        <a:rPr lang="en-US" dirty="0"/>
                        <a:t>USD</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r"/>
                      <a:r>
                        <a:rPr lang="en-US" dirty="0"/>
                        <a:t>34.60</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xmlns="" val="1599020289"/>
                  </a:ext>
                </a:extLst>
              </a:tr>
              <a:tr h="370840">
                <a:tc>
                  <a:txBody>
                    <a:bodyPr/>
                    <a:lstStyle/>
                    <a:p>
                      <a:r>
                        <a:rPr lang="en-US" dirty="0"/>
                        <a:t>Total Cost</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r>
                        <a:rPr lang="en-US" dirty="0"/>
                        <a:t>USD</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dirty="0"/>
                        <a:t>23.00</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xmlns="" val="2260161908"/>
                  </a:ext>
                </a:extLst>
              </a:tr>
              <a:tr h="370840">
                <a:tc>
                  <a:txBody>
                    <a:bodyPr/>
                    <a:lstStyle/>
                    <a:p>
                      <a:r>
                        <a:rPr lang="en-US" dirty="0"/>
                        <a:t>Gross Profit per Ton</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r>
                        <a:rPr lang="en-US" dirty="0"/>
                        <a:t>USD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r"/>
                      <a:r>
                        <a:rPr lang="en-US" dirty="0"/>
                        <a:t>11.60</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xmlns="" val="316772315"/>
                  </a:ext>
                </a:extLst>
              </a:tr>
              <a:tr h="370840">
                <a:tc>
                  <a:txBody>
                    <a:bodyPr/>
                    <a:lstStyle/>
                    <a:p>
                      <a:r>
                        <a:rPr lang="en-US" dirty="0"/>
                        <a:t>Corporate Tax Rate</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dirty="0"/>
                        <a:t>30%</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2793795138"/>
                  </a:ext>
                </a:extLst>
              </a:tr>
              <a:tr h="370840">
                <a:tc>
                  <a:txBody>
                    <a:bodyPr/>
                    <a:lstStyle/>
                    <a:p>
                      <a:r>
                        <a:rPr lang="en-US" dirty="0"/>
                        <a:t>Net Profit per Ton</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r>
                        <a:rPr lang="en-US" dirty="0"/>
                        <a:t>USD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r"/>
                      <a:r>
                        <a:rPr lang="en-US" dirty="0"/>
                        <a:t>8.12</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xmlns="" val="907873200"/>
                  </a:ext>
                </a:extLst>
              </a:tr>
              <a:tr h="370840">
                <a:tc>
                  <a:txBody>
                    <a:bodyPr/>
                    <a:lstStyle/>
                    <a:p>
                      <a:r>
                        <a:rPr lang="en-US" dirty="0"/>
                        <a:t>Total Tons Produced</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r>
                        <a:rPr lang="en-US" dirty="0"/>
                        <a:t>MT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dirty="0"/>
                        <a:t>4,000,000</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xmlns="" val="655340676"/>
                  </a:ext>
                </a:extLst>
              </a:tr>
              <a:tr h="370840">
                <a:tc>
                  <a:txBody>
                    <a:bodyPr/>
                    <a:lstStyle/>
                    <a:p>
                      <a:r>
                        <a:rPr lang="en-US" dirty="0"/>
                        <a:t>Net Profit</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r>
                        <a:rPr lang="en-US" dirty="0"/>
                        <a:t>USD</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r"/>
                      <a:r>
                        <a:rPr lang="en-US" dirty="0"/>
                        <a:t>32,480,000</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xmlns="" val="4233989685"/>
                  </a:ext>
                </a:extLst>
              </a:tr>
              <a:tr h="37084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r>
                        <a:rPr lang="en-US" dirty="0"/>
                        <a:t>IDR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r"/>
                      <a:r>
                        <a:rPr lang="en-US" dirty="0"/>
                        <a:t>438.48 B</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xmlns="" val="3270223465"/>
                  </a:ext>
                </a:extLst>
              </a:tr>
              <a:tr h="370840">
                <a:tc>
                  <a:txBody>
                    <a:bodyPr/>
                    <a:lstStyle/>
                    <a:p>
                      <a:r>
                        <a:rPr lang="en-US" dirty="0"/>
                        <a:t># of Shares</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r"/>
                      <a:r>
                        <a:rPr lang="en-US" dirty="0"/>
                        <a:t>5 B</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xmlns="" val="3224391269"/>
                  </a:ext>
                </a:extLst>
              </a:tr>
              <a:tr h="320526">
                <a:tc>
                  <a:txBody>
                    <a:bodyPr/>
                    <a:lstStyle/>
                    <a:p>
                      <a:r>
                        <a:rPr lang="en-US" dirty="0"/>
                        <a:t>EPS</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t>IDR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dirty="0"/>
                        <a:t>87.70</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2792628155"/>
                  </a:ext>
                </a:extLst>
              </a:tr>
            </a:tbl>
          </a:graphicData>
        </a:graphic>
      </p:graphicFrame>
    </p:spTree>
    <p:extLst>
      <p:ext uri="{BB962C8B-B14F-4D97-AF65-F5344CB8AC3E}">
        <p14:creationId xmlns:p14="http://schemas.microsoft.com/office/powerpoint/2010/main" xmlns="" val="1327508530"/>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838202"/>
            <a:ext cx="12192000" cy="60531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3" name="Content Placeholder 2"/>
          <p:cNvSpPr>
            <a:spLocks noGrp="1"/>
          </p:cNvSpPr>
          <p:nvPr>
            <p:ph idx="1"/>
          </p:nvPr>
        </p:nvSpPr>
        <p:spPr>
          <a:xfrm>
            <a:off x="596154" y="1465729"/>
            <a:ext cx="10744200" cy="4577884"/>
          </a:xfrm>
        </p:spPr>
        <p:txBody>
          <a:bodyPr wrap="square">
            <a:normAutofit/>
          </a:bodyPr>
          <a:lstStyle/>
          <a:p>
            <a:r>
              <a:rPr lang="en-ID" sz="1600" i="1" dirty="0"/>
              <a:t>These materials have been prepared by PT Resource </a:t>
            </a:r>
            <a:r>
              <a:rPr lang="en-ID" sz="1600" i="1" dirty="0" err="1"/>
              <a:t>Alam</a:t>
            </a:r>
            <a:r>
              <a:rPr lang="en-ID" sz="1600" i="1" dirty="0"/>
              <a:t> Indonesia </a:t>
            </a:r>
            <a:r>
              <a:rPr lang="en-ID" sz="1600" i="1" dirty="0" err="1"/>
              <a:t>Tbk</a:t>
            </a:r>
            <a:r>
              <a:rPr lang="en-ID" sz="1600" i="1" dirty="0"/>
              <a:t> (the “Company”) and have not been independently verified. No representation or warranty, expressed or implied, is made and no reliance should be placed on the accuracy, </a:t>
            </a:r>
            <a:br>
              <a:rPr lang="en-ID" sz="1600" i="1" dirty="0"/>
            </a:br>
            <a:r>
              <a:rPr lang="en-ID" sz="1600" i="1" dirty="0"/>
              <a:t>fairness or completeness of the information presented or contained in these materials.</a:t>
            </a:r>
          </a:p>
          <a:p>
            <a:r>
              <a:rPr lang="en-ID" sz="1600" i="1" dirty="0"/>
              <a:t>The Company or any of its affiliates, advisers or representatives accepts no liability whatsoever for any loss howsoever arising from any information presented or contained in these materials. The information presented or contained in these materials is subject to change without notice and its accuracy is not guaranteed.</a:t>
            </a:r>
          </a:p>
          <a:p>
            <a:r>
              <a:rPr lang="en-ID" sz="1600" i="1" dirty="0"/>
              <a:t>These materials contain statements that constitute</a:t>
            </a:r>
            <a:r>
              <a:rPr lang="en-ID" sz="1600" i="1"/>
              <a:t> forward-looking</a:t>
            </a:r>
            <a:r>
              <a:rPr lang="en-ID" sz="1600" i="1" dirty="0"/>
              <a:t> statements. These statements include descriptions regarding the intent, belief or current expectations of the Company or its officers with respect to the consolidated results of operations and financial condition of the Company. These statements can be recognized by the use of words such as “expects,” “plan,” “will,” “estimates,” “projects,” “intends,” or words of similar meaning. Such forward looking statements are not guarantees of future performance and involve risks and uncertainties, and</a:t>
            </a:r>
            <a:br>
              <a:rPr lang="en-ID" sz="1600" i="1" dirty="0"/>
            </a:br>
            <a:r>
              <a:rPr lang="en-ID" sz="1600" i="1" dirty="0"/>
              <a:t>actual results may differ from those in the forward-looking statements as a result of various factors and assumptions. </a:t>
            </a:r>
            <a:br>
              <a:rPr lang="en-ID" sz="1600" i="1" dirty="0"/>
            </a:br>
            <a:r>
              <a:rPr lang="en-ID" sz="1600" i="1" dirty="0"/>
              <a:t>The Company has no obligation and does not undertake to revise forward-looking statements to reflect future events or </a:t>
            </a:r>
            <a:br>
              <a:rPr lang="en-ID" sz="1600" i="1" dirty="0"/>
            </a:br>
            <a:r>
              <a:rPr lang="en-ID" sz="1600" i="1" dirty="0"/>
              <a:t>circumstances.</a:t>
            </a:r>
          </a:p>
          <a:p>
            <a:r>
              <a:rPr lang="en-ID" sz="1600" i="1" dirty="0"/>
              <a:t>These materials are for information purposes only and do not constitute or form part of an offer, solicitation or invitation of any offer to buy or subscribe for any securities of the Company, in any jurisdiction, nor should it or any part of it form the basis of, or be relied upon in any connection with, any contract, commitment or investment decision whatsoever. Any decision to </a:t>
            </a:r>
            <a:br>
              <a:rPr lang="en-ID" sz="1600" i="1" dirty="0"/>
            </a:br>
            <a:r>
              <a:rPr lang="en-ID" sz="1600" i="1" dirty="0"/>
              <a:t>purchase or subscribe for any securities of the Company should be made after seeking appropriate professional advice.</a:t>
            </a:r>
          </a:p>
          <a:p>
            <a:endParaRPr lang="en-ID" sz="1600" dirty="0"/>
          </a:p>
        </p:txBody>
      </p:sp>
      <p:sp>
        <p:nvSpPr>
          <p:cNvPr id="6" name="Slide Number Placeholder 5"/>
          <p:cNvSpPr>
            <a:spLocks noGrp="1"/>
          </p:cNvSpPr>
          <p:nvPr>
            <p:ph type="sldNum" sz="quarter" idx="12"/>
          </p:nvPr>
        </p:nvSpPr>
        <p:spPr>
          <a:xfrm>
            <a:off x="9291638" y="6334919"/>
            <a:ext cx="2743200" cy="365125"/>
          </a:xfrm>
        </p:spPr>
        <p:txBody>
          <a:bodyPr/>
          <a:lstStyle/>
          <a:p>
            <a:fld id="{937A3070-8A18-4F2D-9938-5B08BA2367FC}" type="slidenum">
              <a:rPr lang="en-ID" smtClean="0"/>
              <a:pPr/>
              <a:t>22</a:t>
            </a:fld>
            <a:endParaRPr lang="en-ID" dirty="0"/>
          </a:p>
        </p:txBody>
      </p:sp>
      <p:sp>
        <p:nvSpPr>
          <p:cNvPr id="7" name="TextBox 6"/>
          <p:cNvSpPr txBox="1"/>
          <p:nvPr/>
        </p:nvSpPr>
        <p:spPr>
          <a:xfrm>
            <a:off x="174812" y="123827"/>
            <a:ext cx="12017188" cy="584775"/>
          </a:xfrm>
          <a:prstGeom prst="rect">
            <a:avLst/>
          </a:prstGeom>
          <a:noFill/>
        </p:spPr>
        <p:txBody>
          <a:bodyPr wrap="square" rtlCol="0" anchor="ctr">
            <a:spAutoFit/>
          </a:bodyPr>
          <a:lstStyle/>
          <a:p>
            <a:r>
              <a:rPr lang="en-ID" sz="3200" dirty="0">
                <a:latin typeface="Open Sans Semibold" panose="020B0706030804020204" pitchFamily="34" charset="0"/>
                <a:ea typeface="Open Sans Semibold" panose="020B0706030804020204" pitchFamily="34" charset="0"/>
                <a:cs typeface="Open Sans Semibold" panose="020B0706030804020204" pitchFamily="34" charset="0"/>
              </a:rPr>
              <a:t>Disclaimer</a:t>
            </a:r>
          </a:p>
        </p:txBody>
      </p:sp>
    </p:spTree>
    <p:extLst>
      <p:ext uri="{BB962C8B-B14F-4D97-AF65-F5344CB8AC3E}">
        <p14:creationId xmlns:p14="http://schemas.microsoft.com/office/powerpoint/2010/main" xmlns="" val="155233446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9291638" y="6334919"/>
            <a:ext cx="2743200" cy="365125"/>
          </a:xfrm>
        </p:spPr>
        <p:txBody>
          <a:bodyPr/>
          <a:lstStyle/>
          <a:p>
            <a:fld id="{937A3070-8A18-4F2D-9938-5B08BA2367FC}" type="slidenum">
              <a:rPr lang="en-ID" smtClean="0"/>
              <a:pPr/>
              <a:t>3</a:t>
            </a:fld>
            <a:endParaRPr lang="en-ID" dirty="0"/>
          </a:p>
        </p:txBody>
      </p:sp>
      <p:sp>
        <p:nvSpPr>
          <p:cNvPr id="7" name="TextBox 6"/>
          <p:cNvSpPr txBox="1"/>
          <p:nvPr/>
        </p:nvSpPr>
        <p:spPr>
          <a:xfrm>
            <a:off x="174812" y="123827"/>
            <a:ext cx="12017188" cy="584775"/>
          </a:xfrm>
          <a:prstGeom prst="rect">
            <a:avLst/>
          </a:prstGeom>
          <a:noFill/>
        </p:spPr>
        <p:txBody>
          <a:bodyPr wrap="square" rtlCol="0" anchor="ctr">
            <a:spAutoFit/>
          </a:bodyPr>
          <a:lstStyle/>
          <a:p>
            <a:r>
              <a:rPr lang="en-ID" sz="3200" dirty="0">
                <a:latin typeface="Open Sans Semibold" panose="020B0706030804020204" pitchFamily="34" charset="0"/>
                <a:ea typeface="Open Sans Semibold" panose="020B0706030804020204" pitchFamily="34" charset="0"/>
                <a:cs typeface="Open Sans Semibold" panose="020B0706030804020204" pitchFamily="34" charset="0"/>
              </a:rPr>
              <a:t>Ownership Structure</a:t>
            </a:r>
          </a:p>
        </p:txBody>
      </p:sp>
      <p:sp>
        <p:nvSpPr>
          <p:cNvPr id="9" name="Rectangle 8"/>
          <p:cNvSpPr/>
          <p:nvPr/>
        </p:nvSpPr>
        <p:spPr>
          <a:xfrm>
            <a:off x="1952625" y="1820009"/>
            <a:ext cx="1828800" cy="990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Energy Colliers</a:t>
            </a:r>
          </a:p>
          <a:p>
            <a:pPr algn="ctr"/>
            <a:r>
              <a:rPr lang="en-US" dirty="0" err="1"/>
              <a:t>Pte</a:t>
            </a:r>
            <a:r>
              <a:rPr lang="en-US" dirty="0"/>
              <a:t> Ltd</a:t>
            </a:r>
          </a:p>
        </p:txBody>
      </p:sp>
      <p:sp>
        <p:nvSpPr>
          <p:cNvPr id="10" name="Rectangle 9"/>
          <p:cNvSpPr/>
          <p:nvPr/>
        </p:nvSpPr>
        <p:spPr>
          <a:xfrm>
            <a:off x="4086225" y="1820009"/>
            <a:ext cx="1828800" cy="990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Goodwin</a:t>
            </a:r>
          </a:p>
          <a:p>
            <a:pPr algn="ctr"/>
            <a:r>
              <a:rPr lang="en-US" dirty="0"/>
              <a:t>Investment </a:t>
            </a:r>
            <a:r>
              <a:rPr lang="en-US" dirty="0" err="1"/>
              <a:t>Prvt</a:t>
            </a:r>
            <a:endParaRPr lang="en-US" dirty="0"/>
          </a:p>
          <a:p>
            <a:pPr algn="ctr"/>
            <a:r>
              <a:rPr lang="en-US" dirty="0"/>
              <a:t>Ltd</a:t>
            </a:r>
          </a:p>
        </p:txBody>
      </p:sp>
      <p:sp>
        <p:nvSpPr>
          <p:cNvPr id="11" name="Rectangle 10"/>
          <p:cNvSpPr/>
          <p:nvPr/>
        </p:nvSpPr>
        <p:spPr>
          <a:xfrm>
            <a:off x="6448425" y="1820009"/>
            <a:ext cx="1828800" cy="990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UBS AG</a:t>
            </a:r>
          </a:p>
        </p:txBody>
      </p:sp>
      <p:sp>
        <p:nvSpPr>
          <p:cNvPr id="12" name="Rectangle 11"/>
          <p:cNvSpPr/>
          <p:nvPr/>
        </p:nvSpPr>
        <p:spPr>
          <a:xfrm>
            <a:off x="8582025" y="1820009"/>
            <a:ext cx="1828800" cy="990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Public *</a:t>
            </a:r>
          </a:p>
        </p:txBody>
      </p:sp>
      <p:sp>
        <p:nvSpPr>
          <p:cNvPr id="13" name="Rectangle 12"/>
          <p:cNvSpPr/>
          <p:nvPr/>
        </p:nvSpPr>
        <p:spPr>
          <a:xfrm>
            <a:off x="4162425" y="3344009"/>
            <a:ext cx="4114800" cy="990600"/>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PT RESOURCE ALAM INDONESIA TBK (KKGI)</a:t>
            </a:r>
          </a:p>
        </p:txBody>
      </p:sp>
      <p:sp>
        <p:nvSpPr>
          <p:cNvPr id="14" name="Rectangle 13"/>
          <p:cNvSpPr/>
          <p:nvPr/>
        </p:nvSpPr>
        <p:spPr>
          <a:xfrm>
            <a:off x="2028825" y="4868009"/>
            <a:ext cx="1828800" cy="990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PT</a:t>
            </a:r>
            <a:r>
              <a:rPr lang="id-ID" dirty="0"/>
              <a:t> </a:t>
            </a:r>
            <a:r>
              <a:rPr lang="en-US" dirty="0"/>
              <a:t>Insani Baraperkasa</a:t>
            </a:r>
          </a:p>
        </p:txBody>
      </p:sp>
      <p:sp>
        <p:nvSpPr>
          <p:cNvPr id="15" name="Rectangle 14"/>
          <p:cNvSpPr/>
          <p:nvPr/>
        </p:nvSpPr>
        <p:spPr>
          <a:xfrm>
            <a:off x="4086225" y="4868009"/>
            <a:ext cx="1828800" cy="990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PT</a:t>
            </a:r>
            <a:r>
              <a:rPr lang="id-ID" dirty="0"/>
              <a:t> </a:t>
            </a:r>
            <a:r>
              <a:rPr lang="en-US" dirty="0" err="1"/>
              <a:t>Kaltim</a:t>
            </a:r>
            <a:r>
              <a:rPr lang="en-US" dirty="0"/>
              <a:t> Mineral</a:t>
            </a:r>
          </a:p>
        </p:txBody>
      </p:sp>
      <p:sp>
        <p:nvSpPr>
          <p:cNvPr id="16" name="Rectangle 15"/>
          <p:cNvSpPr/>
          <p:nvPr/>
        </p:nvSpPr>
        <p:spPr>
          <a:xfrm>
            <a:off x="6296025" y="4868009"/>
            <a:ext cx="1828800" cy="990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PT Loa </a:t>
            </a:r>
            <a:r>
              <a:rPr lang="en-US" dirty="0" err="1"/>
              <a:t>Haur</a:t>
            </a:r>
            <a:endParaRPr lang="en-US" dirty="0"/>
          </a:p>
        </p:txBody>
      </p:sp>
      <p:sp>
        <p:nvSpPr>
          <p:cNvPr id="17" name="Rectangle 16"/>
          <p:cNvSpPr/>
          <p:nvPr/>
        </p:nvSpPr>
        <p:spPr>
          <a:xfrm>
            <a:off x="8505825" y="4868009"/>
            <a:ext cx="1828800" cy="990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PT </a:t>
            </a:r>
            <a:r>
              <a:rPr lang="en-US" dirty="0" err="1"/>
              <a:t>Khatulistiwa</a:t>
            </a:r>
            <a:r>
              <a:rPr lang="en-US" dirty="0"/>
              <a:t> </a:t>
            </a:r>
            <a:r>
              <a:rPr lang="en-US" dirty="0" err="1"/>
              <a:t>Hidro</a:t>
            </a:r>
            <a:r>
              <a:rPr lang="en-US" dirty="0"/>
              <a:t> </a:t>
            </a:r>
            <a:r>
              <a:rPr lang="en-US" dirty="0" err="1"/>
              <a:t>Energi</a:t>
            </a:r>
            <a:endParaRPr lang="en-US" dirty="0"/>
          </a:p>
        </p:txBody>
      </p:sp>
      <p:sp>
        <p:nvSpPr>
          <p:cNvPr id="18" name="TextBox 17"/>
          <p:cNvSpPr txBox="1"/>
          <p:nvPr/>
        </p:nvSpPr>
        <p:spPr>
          <a:xfrm>
            <a:off x="2409825" y="1419899"/>
            <a:ext cx="982961" cy="400110"/>
          </a:xfrm>
          <a:prstGeom prst="rect">
            <a:avLst/>
          </a:prstGeom>
          <a:noFill/>
        </p:spPr>
        <p:txBody>
          <a:bodyPr wrap="none" rtlCol="0">
            <a:spAutoFit/>
          </a:bodyPr>
          <a:lstStyle/>
          <a:p>
            <a:r>
              <a:rPr lang="en-US" sz="2000" dirty="0">
                <a:latin typeface="Adobe Gothic Std B" pitchFamily="34" charset="-128"/>
                <a:ea typeface="Adobe Gothic Std B" pitchFamily="34" charset="-128"/>
              </a:rPr>
              <a:t>31.4 %</a:t>
            </a:r>
          </a:p>
        </p:txBody>
      </p:sp>
      <p:sp>
        <p:nvSpPr>
          <p:cNvPr id="19" name="TextBox 18"/>
          <p:cNvSpPr txBox="1"/>
          <p:nvPr/>
        </p:nvSpPr>
        <p:spPr>
          <a:xfrm>
            <a:off x="4627264" y="1419899"/>
            <a:ext cx="982961" cy="400110"/>
          </a:xfrm>
          <a:prstGeom prst="rect">
            <a:avLst/>
          </a:prstGeom>
          <a:noFill/>
        </p:spPr>
        <p:txBody>
          <a:bodyPr wrap="none" rtlCol="0">
            <a:spAutoFit/>
          </a:bodyPr>
          <a:lstStyle/>
          <a:p>
            <a:r>
              <a:rPr lang="en-US" sz="2000" dirty="0">
                <a:latin typeface="Adobe Gothic Std B" pitchFamily="34" charset="-128"/>
                <a:ea typeface="Adobe Gothic Std B" pitchFamily="34" charset="-128"/>
              </a:rPr>
              <a:t>25.5 %</a:t>
            </a:r>
          </a:p>
        </p:txBody>
      </p:sp>
      <p:sp>
        <p:nvSpPr>
          <p:cNvPr id="20" name="TextBox 19"/>
          <p:cNvSpPr txBox="1"/>
          <p:nvPr/>
        </p:nvSpPr>
        <p:spPr>
          <a:xfrm>
            <a:off x="6905625" y="1419899"/>
            <a:ext cx="835485" cy="400110"/>
          </a:xfrm>
          <a:prstGeom prst="rect">
            <a:avLst/>
          </a:prstGeom>
          <a:noFill/>
        </p:spPr>
        <p:txBody>
          <a:bodyPr wrap="none" rtlCol="0">
            <a:spAutoFit/>
          </a:bodyPr>
          <a:lstStyle/>
          <a:p>
            <a:r>
              <a:rPr lang="en-US" sz="2000" dirty="0">
                <a:latin typeface="Adobe Gothic Std B" pitchFamily="34" charset="-128"/>
                <a:ea typeface="Adobe Gothic Std B" pitchFamily="34" charset="-128"/>
              </a:rPr>
              <a:t>8.0 %</a:t>
            </a:r>
          </a:p>
        </p:txBody>
      </p:sp>
      <p:sp>
        <p:nvSpPr>
          <p:cNvPr id="21" name="TextBox 20"/>
          <p:cNvSpPr txBox="1"/>
          <p:nvPr/>
        </p:nvSpPr>
        <p:spPr>
          <a:xfrm>
            <a:off x="8886825" y="1419899"/>
            <a:ext cx="982961" cy="400110"/>
          </a:xfrm>
          <a:prstGeom prst="rect">
            <a:avLst/>
          </a:prstGeom>
          <a:noFill/>
        </p:spPr>
        <p:txBody>
          <a:bodyPr wrap="none" rtlCol="0">
            <a:spAutoFit/>
          </a:bodyPr>
          <a:lstStyle/>
          <a:p>
            <a:r>
              <a:rPr lang="en-US" sz="2000" dirty="0">
                <a:latin typeface="Adobe Gothic Std B" pitchFamily="34" charset="-128"/>
                <a:ea typeface="Adobe Gothic Std B" pitchFamily="34" charset="-128"/>
              </a:rPr>
              <a:t>32.0 %</a:t>
            </a:r>
          </a:p>
        </p:txBody>
      </p:sp>
      <p:sp>
        <p:nvSpPr>
          <p:cNvPr id="22" name="TextBox 21"/>
          <p:cNvSpPr txBox="1"/>
          <p:nvPr/>
        </p:nvSpPr>
        <p:spPr>
          <a:xfrm>
            <a:off x="2493664" y="5934809"/>
            <a:ext cx="982961" cy="400110"/>
          </a:xfrm>
          <a:prstGeom prst="rect">
            <a:avLst/>
          </a:prstGeom>
          <a:noFill/>
        </p:spPr>
        <p:txBody>
          <a:bodyPr wrap="none" rtlCol="0">
            <a:spAutoFit/>
          </a:bodyPr>
          <a:lstStyle/>
          <a:p>
            <a:r>
              <a:rPr lang="en-US" sz="2000" dirty="0">
                <a:latin typeface="Adobe Gothic Std B" pitchFamily="34" charset="-128"/>
                <a:ea typeface="Adobe Gothic Std B" pitchFamily="34" charset="-128"/>
              </a:rPr>
              <a:t>99.9 %</a:t>
            </a:r>
          </a:p>
        </p:txBody>
      </p:sp>
      <p:sp>
        <p:nvSpPr>
          <p:cNvPr id="23" name="TextBox 22"/>
          <p:cNvSpPr txBox="1"/>
          <p:nvPr/>
        </p:nvSpPr>
        <p:spPr>
          <a:xfrm>
            <a:off x="4467225" y="5934809"/>
            <a:ext cx="982961" cy="400110"/>
          </a:xfrm>
          <a:prstGeom prst="rect">
            <a:avLst/>
          </a:prstGeom>
          <a:noFill/>
        </p:spPr>
        <p:txBody>
          <a:bodyPr wrap="none" rtlCol="0">
            <a:spAutoFit/>
          </a:bodyPr>
          <a:lstStyle/>
          <a:p>
            <a:r>
              <a:rPr lang="en-US" sz="2000" dirty="0">
                <a:latin typeface="Adobe Gothic Std B" pitchFamily="34" charset="-128"/>
                <a:ea typeface="Adobe Gothic Std B" pitchFamily="34" charset="-128"/>
              </a:rPr>
              <a:t>75.0 %</a:t>
            </a:r>
          </a:p>
        </p:txBody>
      </p:sp>
      <p:sp>
        <p:nvSpPr>
          <p:cNvPr id="24" name="TextBox 23"/>
          <p:cNvSpPr txBox="1"/>
          <p:nvPr/>
        </p:nvSpPr>
        <p:spPr>
          <a:xfrm>
            <a:off x="6760864" y="5934809"/>
            <a:ext cx="982961" cy="400110"/>
          </a:xfrm>
          <a:prstGeom prst="rect">
            <a:avLst/>
          </a:prstGeom>
          <a:noFill/>
        </p:spPr>
        <p:txBody>
          <a:bodyPr wrap="none" rtlCol="0">
            <a:spAutoFit/>
          </a:bodyPr>
          <a:lstStyle/>
          <a:p>
            <a:r>
              <a:rPr lang="en-US" sz="2000" dirty="0">
                <a:latin typeface="Adobe Gothic Std B" pitchFamily="34" charset="-128"/>
                <a:ea typeface="Adobe Gothic Std B" pitchFamily="34" charset="-128"/>
              </a:rPr>
              <a:t>60.0 %</a:t>
            </a:r>
          </a:p>
        </p:txBody>
      </p:sp>
      <p:sp>
        <p:nvSpPr>
          <p:cNvPr id="25" name="TextBox 24"/>
          <p:cNvSpPr txBox="1"/>
          <p:nvPr/>
        </p:nvSpPr>
        <p:spPr>
          <a:xfrm>
            <a:off x="9046864" y="5934809"/>
            <a:ext cx="982961" cy="400110"/>
          </a:xfrm>
          <a:prstGeom prst="rect">
            <a:avLst/>
          </a:prstGeom>
          <a:noFill/>
        </p:spPr>
        <p:txBody>
          <a:bodyPr wrap="none" rtlCol="0">
            <a:spAutoFit/>
          </a:bodyPr>
          <a:lstStyle/>
          <a:p>
            <a:r>
              <a:rPr lang="en-US" sz="2000" dirty="0">
                <a:latin typeface="Adobe Gothic Std B" pitchFamily="34" charset="-128"/>
                <a:ea typeface="Adobe Gothic Std B" pitchFamily="34" charset="-128"/>
              </a:rPr>
              <a:t>43.0 %</a:t>
            </a:r>
          </a:p>
        </p:txBody>
      </p:sp>
      <p:cxnSp>
        <p:nvCxnSpPr>
          <p:cNvPr id="26" name="Straight Connector 25"/>
          <p:cNvCxnSpPr/>
          <p:nvPr/>
        </p:nvCxnSpPr>
        <p:spPr>
          <a:xfrm>
            <a:off x="2867025" y="3039209"/>
            <a:ext cx="6781800"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27" name="Straight Connector 26"/>
          <p:cNvCxnSpPr/>
          <p:nvPr/>
        </p:nvCxnSpPr>
        <p:spPr>
          <a:xfrm>
            <a:off x="2790825" y="4639409"/>
            <a:ext cx="6781800"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28" name="Straight Connector 27"/>
          <p:cNvCxnSpPr/>
          <p:nvPr/>
        </p:nvCxnSpPr>
        <p:spPr>
          <a:xfrm>
            <a:off x="2867025" y="2810609"/>
            <a:ext cx="0" cy="228600"/>
          </a:xfrm>
          <a:prstGeom prst="line">
            <a:avLst/>
          </a:prstGeom>
        </p:spPr>
        <p:style>
          <a:lnRef idx="3">
            <a:schemeClr val="accent1"/>
          </a:lnRef>
          <a:fillRef idx="0">
            <a:schemeClr val="accent1"/>
          </a:fillRef>
          <a:effectRef idx="2">
            <a:schemeClr val="accent1"/>
          </a:effectRef>
          <a:fontRef idx="minor">
            <a:schemeClr val="tx1"/>
          </a:fontRef>
        </p:style>
      </p:cxnSp>
      <p:cxnSp>
        <p:nvCxnSpPr>
          <p:cNvPr id="29" name="Straight Connector 28"/>
          <p:cNvCxnSpPr/>
          <p:nvPr/>
        </p:nvCxnSpPr>
        <p:spPr>
          <a:xfrm>
            <a:off x="5076825" y="2810609"/>
            <a:ext cx="0" cy="228600"/>
          </a:xfrm>
          <a:prstGeom prst="line">
            <a:avLst/>
          </a:prstGeom>
        </p:spPr>
        <p:style>
          <a:lnRef idx="3">
            <a:schemeClr val="accent1"/>
          </a:lnRef>
          <a:fillRef idx="0">
            <a:schemeClr val="accent1"/>
          </a:fillRef>
          <a:effectRef idx="2">
            <a:schemeClr val="accent1"/>
          </a:effectRef>
          <a:fontRef idx="minor">
            <a:schemeClr val="tx1"/>
          </a:fontRef>
        </p:style>
      </p:cxnSp>
      <p:cxnSp>
        <p:nvCxnSpPr>
          <p:cNvPr id="30" name="Straight Connector 29"/>
          <p:cNvCxnSpPr/>
          <p:nvPr/>
        </p:nvCxnSpPr>
        <p:spPr>
          <a:xfrm>
            <a:off x="7362825" y="2810609"/>
            <a:ext cx="0" cy="228600"/>
          </a:xfrm>
          <a:prstGeom prst="line">
            <a:avLst/>
          </a:prstGeom>
        </p:spPr>
        <p:style>
          <a:lnRef idx="3">
            <a:schemeClr val="accent1"/>
          </a:lnRef>
          <a:fillRef idx="0">
            <a:schemeClr val="accent1"/>
          </a:fillRef>
          <a:effectRef idx="2">
            <a:schemeClr val="accent1"/>
          </a:effectRef>
          <a:fontRef idx="minor">
            <a:schemeClr val="tx1"/>
          </a:fontRef>
        </p:style>
      </p:cxnSp>
      <p:cxnSp>
        <p:nvCxnSpPr>
          <p:cNvPr id="31" name="Straight Connector 30"/>
          <p:cNvCxnSpPr/>
          <p:nvPr/>
        </p:nvCxnSpPr>
        <p:spPr>
          <a:xfrm>
            <a:off x="9648825" y="2810609"/>
            <a:ext cx="0" cy="228600"/>
          </a:xfrm>
          <a:prstGeom prst="line">
            <a:avLst/>
          </a:prstGeom>
        </p:spPr>
        <p:style>
          <a:lnRef idx="3">
            <a:schemeClr val="accent1"/>
          </a:lnRef>
          <a:fillRef idx="0">
            <a:schemeClr val="accent1"/>
          </a:fillRef>
          <a:effectRef idx="2">
            <a:schemeClr val="accent1"/>
          </a:effectRef>
          <a:fontRef idx="minor">
            <a:schemeClr val="tx1"/>
          </a:fontRef>
        </p:style>
      </p:cxnSp>
      <p:cxnSp>
        <p:nvCxnSpPr>
          <p:cNvPr id="32" name="Straight Connector 31"/>
          <p:cNvCxnSpPr/>
          <p:nvPr/>
        </p:nvCxnSpPr>
        <p:spPr>
          <a:xfrm>
            <a:off x="2790825" y="4639409"/>
            <a:ext cx="0" cy="228600"/>
          </a:xfrm>
          <a:prstGeom prst="line">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33" name="Straight Connector 32"/>
          <p:cNvCxnSpPr/>
          <p:nvPr/>
        </p:nvCxnSpPr>
        <p:spPr>
          <a:xfrm>
            <a:off x="5000625" y="4639409"/>
            <a:ext cx="0" cy="228600"/>
          </a:xfrm>
          <a:prstGeom prst="line">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34" name="Straight Connector 33"/>
          <p:cNvCxnSpPr/>
          <p:nvPr/>
        </p:nvCxnSpPr>
        <p:spPr>
          <a:xfrm>
            <a:off x="7210425" y="4639409"/>
            <a:ext cx="0" cy="228600"/>
          </a:xfrm>
          <a:prstGeom prst="line">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35" name="Straight Connector 34"/>
          <p:cNvCxnSpPr/>
          <p:nvPr/>
        </p:nvCxnSpPr>
        <p:spPr>
          <a:xfrm>
            <a:off x="9572625" y="4639409"/>
            <a:ext cx="0" cy="228600"/>
          </a:xfrm>
          <a:prstGeom prst="line">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36" name="Straight Connector 35"/>
          <p:cNvCxnSpPr>
            <a:endCxn id="13" idx="0"/>
          </p:cNvCxnSpPr>
          <p:nvPr/>
        </p:nvCxnSpPr>
        <p:spPr>
          <a:xfrm>
            <a:off x="6219825" y="3039209"/>
            <a:ext cx="0" cy="304800"/>
          </a:xfrm>
          <a:prstGeom prst="line">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37" name="Straight Connector 36"/>
          <p:cNvCxnSpPr/>
          <p:nvPr/>
        </p:nvCxnSpPr>
        <p:spPr>
          <a:xfrm>
            <a:off x="6143625" y="4334609"/>
            <a:ext cx="0" cy="304800"/>
          </a:xfrm>
          <a:prstGeom prst="line">
            <a:avLst/>
          </a:prstGeom>
          <a:ln>
            <a:tailEnd type="triangle"/>
          </a:ln>
        </p:spPr>
        <p:style>
          <a:lnRef idx="3">
            <a:schemeClr val="accent1"/>
          </a:lnRef>
          <a:fillRef idx="0">
            <a:schemeClr val="accent1"/>
          </a:fillRef>
          <a:effectRef idx="2">
            <a:schemeClr val="accent1"/>
          </a:effectRef>
          <a:fontRef idx="minor">
            <a:schemeClr val="tx1"/>
          </a:fontRef>
        </p:style>
      </p:cxnSp>
      <p:sp>
        <p:nvSpPr>
          <p:cNvPr id="38" name="TextBox 37"/>
          <p:cNvSpPr txBox="1"/>
          <p:nvPr/>
        </p:nvSpPr>
        <p:spPr>
          <a:xfrm>
            <a:off x="211231" y="562331"/>
            <a:ext cx="12017188" cy="492443"/>
          </a:xfrm>
          <a:prstGeom prst="rect">
            <a:avLst/>
          </a:prstGeom>
          <a:noFill/>
        </p:spPr>
        <p:txBody>
          <a:bodyPr wrap="square" rtlCol="0" anchor="ctr">
            <a:spAutoFit/>
          </a:bodyPr>
          <a:lstStyle/>
          <a:p>
            <a:r>
              <a:rPr lang="en-ID" sz="2600" dirty="0">
                <a:latin typeface="Open Sans" panose="020B0606030504020204" pitchFamily="34" charset="0"/>
                <a:ea typeface="Open Sans" panose="020B0606030504020204" pitchFamily="34" charset="0"/>
                <a:cs typeface="Open Sans" panose="020B0606030504020204" pitchFamily="34" charset="0"/>
              </a:rPr>
              <a:t>As of </a:t>
            </a:r>
            <a:r>
              <a:rPr lang="en-ID" sz="2600" dirty="0" smtClean="0">
                <a:latin typeface="Open Sans" panose="020B0606030504020204" pitchFamily="34" charset="0"/>
                <a:ea typeface="Open Sans" panose="020B0606030504020204" pitchFamily="34" charset="0"/>
                <a:cs typeface="Open Sans" panose="020B0606030504020204" pitchFamily="34" charset="0"/>
              </a:rPr>
              <a:t>December 31</a:t>
            </a:r>
            <a:r>
              <a:rPr lang="en-ID" sz="2600" dirty="0" smtClean="0">
                <a:latin typeface="Open Sans" panose="020B0606030504020204" pitchFamily="34" charset="0"/>
                <a:ea typeface="Open Sans" panose="020B0606030504020204" pitchFamily="34" charset="0"/>
                <a:cs typeface="Open Sans" panose="020B0606030504020204" pitchFamily="34" charset="0"/>
              </a:rPr>
              <a:t>, </a:t>
            </a:r>
            <a:r>
              <a:rPr lang="en-ID" sz="2600" dirty="0">
                <a:latin typeface="Open Sans" panose="020B0606030504020204" pitchFamily="34" charset="0"/>
                <a:ea typeface="Open Sans" panose="020B0606030504020204" pitchFamily="34" charset="0"/>
                <a:cs typeface="Open Sans" panose="020B0606030504020204" pitchFamily="34" charset="0"/>
              </a:rPr>
              <a:t>2016</a:t>
            </a:r>
          </a:p>
        </p:txBody>
      </p:sp>
      <p:cxnSp>
        <p:nvCxnSpPr>
          <p:cNvPr id="39" name="Straight Connector 38"/>
          <p:cNvCxnSpPr>
            <a:cxnSpLocks/>
          </p:cNvCxnSpPr>
          <p:nvPr/>
        </p:nvCxnSpPr>
        <p:spPr>
          <a:xfrm>
            <a:off x="174812" y="1077576"/>
            <a:ext cx="1186002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103513479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9291638" y="6334919"/>
            <a:ext cx="2743200" cy="365125"/>
          </a:xfrm>
        </p:spPr>
        <p:txBody>
          <a:bodyPr/>
          <a:lstStyle/>
          <a:p>
            <a:fld id="{937A3070-8A18-4F2D-9938-5B08BA2367FC}" type="slidenum">
              <a:rPr lang="en-ID" smtClean="0"/>
              <a:pPr/>
              <a:t>4</a:t>
            </a:fld>
            <a:endParaRPr lang="en-ID" dirty="0"/>
          </a:p>
        </p:txBody>
      </p:sp>
      <p:sp>
        <p:nvSpPr>
          <p:cNvPr id="7" name="TextBox 6"/>
          <p:cNvSpPr txBox="1"/>
          <p:nvPr/>
        </p:nvSpPr>
        <p:spPr>
          <a:xfrm>
            <a:off x="174812" y="123827"/>
            <a:ext cx="12017188" cy="584775"/>
          </a:xfrm>
          <a:prstGeom prst="rect">
            <a:avLst/>
          </a:prstGeom>
          <a:noFill/>
        </p:spPr>
        <p:txBody>
          <a:bodyPr wrap="square" rtlCol="0" anchor="ctr">
            <a:spAutoFit/>
          </a:bodyPr>
          <a:lstStyle/>
          <a:p>
            <a:r>
              <a:rPr lang="en-ID" sz="3200" dirty="0">
                <a:latin typeface="Open Sans Semibold" panose="020B0706030804020204" pitchFamily="34" charset="0"/>
                <a:ea typeface="Open Sans Semibold" panose="020B0706030804020204" pitchFamily="34" charset="0"/>
                <a:cs typeface="Open Sans Semibold" panose="020B0706030804020204" pitchFamily="34" charset="0"/>
              </a:rPr>
              <a:t>Mine Concessions</a:t>
            </a:r>
          </a:p>
        </p:txBody>
      </p:sp>
      <p:cxnSp>
        <p:nvCxnSpPr>
          <p:cNvPr id="39" name="Straight Connector 38"/>
          <p:cNvCxnSpPr>
            <a:cxnSpLocks/>
          </p:cNvCxnSpPr>
          <p:nvPr/>
        </p:nvCxnSpPr>
        <p:spPr>
          <a:xfrm>
            <a:off x="174812" y="720377"/>
            <a:ext cx="1186002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2"/>
          <a:stretch>
            <a:fillRect/>
          </a:stretch>
        </p:blipFill>
        <p:spPr>
          <a:xfrm>
            <a:off x="0" y="1348309"/>
            <a:ext cx="12192000" cy="2961218"/>
          </a:xfrm>
          <a:prstGeom prst="rect">
            <a:avLst/>
          </a:prstGeom>
        </p:spPr>
      </p:pic>
      <p:sp>
        <p:nvSpPr>
          <p:cNvPr id="4" name="Rectangle 3"/>
          <p:cNvSpPr/>
          <p:nvPr/>
        </p:nvSpPr>
        <p:spPr>
          <a:xfrm>
            <a:off x="0" y="4376736"/>
            <a:ext cx="12191999" cy="2401136"/>
          </a:xfrm>
          <a:prstGeom prst="rect">
            <a:avLst/>
          </a:prstGeom>
          <a:solidFill>
            <a:schemeClr val="dk1">
              <a:alpha val="1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3" name="TextBox 2"/>
          <p:cNvSpPr txBox="1"/>
          <p:nvPr/>
        </p:nvSpPr>
        <p:spPr>
          <a:xfrm>
            <a:off x="0" y="4519623"/>
            <a:ext cx="4048929" cy="1569660"/>
          </a:xfrm>
          <a:prstGeom prst="rect">
            <a:avLst/>
          </a:prstGeom>
          <a:noFill/>
        </p:spPr>
        <p:txBody>
          <a:bodyPr wrap="none" rtlCol="0">
            <a:spAutoFit/>
          </a:bodyPr>
          <a:lstStyle/>
          <a:p>
            <a:r>
              <a:rPr lang="en-ID" sz="1600" b="1" dirty="0">
                <a:latin typeface="Open Sans" panose="020B0606030504020204" pitchFamily="34" charset="0"/>
                <a:ea typeface="Open Sans" panose="020B0606030504020204" pitchFamily="34" charset="0"/>
                <a:cs typeface="Open Sans" panose="020B0606030504020204" pitchFamily="34" charset="0"/>
              </a:rPr>
              <a:t>3</a:t>
            </a:r>
            <a:r>
              <a:rPr lang="en-ID" sz="1600" b="1" baseline="30000" dirty="0">
                <a:latin typeface="Open Sans" panose="020B0606030504020204" pitchFamily="34" charset="0"/>
                <a:ea typeface="Open Sans" panose="020B0606030504020204" pitchFamily="34" charset="0"/>
                <a:cs typeface="Open Sans" panose="020B0606030504020204" pitchFamily="34" charset="0"/>
              </a:rPr>
              <a:t>rd</a:t>
            </a:r>
            <a:r>
              <a:rPr lang="en-ID" sz="1600" b="1" dirty="0">
                <a:latin typeface="Open Sans" panose="020B0606030504020204" pitchFamily="34" charset="0"/>
                <a:ea typeface="Open Sans" panose="020B0606030504020204" pitchFamily="34" charset="0"/>
                <a:cs typeface="Open Sans" panose="020B0606030504020204" pitchFamily="34" charset="0"/>
              </a:rPr>
              <a:t> Generation </a:t>
            </a:r>
            <a:r>
              <a:rPr lang="en-ID" sz="1600" b="1" dirty="0" err="1">
                <a:latin typeface="Open Sans" panose="020B0606030504020204" pitchFamily="34" charset="0"/>
                <a:ea typeface="Open Sans" panose="020B0606030504020204" pitchFamily="34" charset="0"/>
                <a:cs typeface="Open Sans" panose="020B0606030504020204" pitchFamily="34" charset="0"/>
              </a:rPr>
              <a:t>CCoW</a:t>
            </a:r>
            <a:r>
              <a:rPr lang="en-ID" sz="1600" b="1" dirty="0">
                <a:latin typeface="Open Sans" panose="020B0606030504020204" pitchFamily="34" charset="0"/>
                <a:ea typeface="Open Sans" panose="020B0606030504020204" pitchFamily="34" charset="0"/>
                <a:cs typeface="Open Sans" panose="020B0606030504020204" pitchFamily="34" charset="0"/>
              </a:rPr>
              <a:t> in East Kalimantan</a:t>
            </a:r>
          </a:p>
          <a:p>
            <a:pPr algn="ctr"/>
            <a:endParaRPr lang="en-ID" sz="1600" b="1" dirty="0">
              <a:latin typeface="Open Sans" panose="020B0606030504020204" pitchFamily="34" charset="0"/>
              <a:ea typeface="Open Sans" panose="020B0606030504020204" pitchFamily="34" charset="0"/>
              <a:cs typeface="Open Sans" panose="020B0606030504020204" pitchFamily="34" charset="0"/>
            </a:endParaRPr>
          </a:p>
          <a:p>
            <a:pPr algn="ctr"/>
            <a:r>
              <a:rPr lang="en-ID" sz="1600" b="1" dirty="0">
                <a:latin typeface="Open Sans" panose="020B0606030504020204" pitchFamily="34" charset="0"/>
                <a:ea typeface="Open Sans" panose="020B0606030504020204" pitchFamily="34" charset="0"/>
                <a:cs typeface="Open Sans" panose="020B0606030504020204" pitchFamily="34" charset="0"/>
              </a:rPr>
              <a:t>Concession Area: 24,477 Ha</a:t>
            </a:r>
          </a:p>
          <a:p>
            <a:pPr algn="ctr"/>
            <a:r>
              <a:rPr lang="en-ID" sz="1600" b="1" dirty="0">
                <a:latin typeface="Open Sans" panose="020B0606030504020204" pitchFamily="34" charset="0"/>
                <a:ea typeface="Open Sans" panose="020B0606030504020204" pitchFamily="34" charset="0"/>
                <a:cs typeface="Open Sans" panose="020B0606030504020204" pitchFamily="34" charset="0"/>
              </a:rPr>
              <a:t>69.82 million MT of proven coal reserves</a:t>
            </a:r>
          </a:p>
          <a:p>
            <a:pPr algn="ctr"/>
            <a:endParaRPr lang="en-ID" sz="1600" b="1" dirty="0">
              <a:latin typeface="Open Sans" panose="020B0606030504020204" pitchFamily="34" charset="0"/>
              <a:ea typeface="Open Sans" panose="020B0606030504020204" pitchFamily="34" charset="0"/>
              <a:cs typeface="Open Sans" panose="020B0606030504020204" pitchFamily="34" charset="0"/>
            </a:endParaRPr>
          </a:p>
          <a:p>
            <a:pPr algn="ctr"/>
            <a:r>
              <a:rPr lang="en-ID" sz="1600" b="1" dirty="0">
                <a:latin typeface="Open Sans" panose="020B0606030504020204" pitchFamily="34" charset="0"/>
                <a:ea typeface="Open Sans" panose="020B0606030504020204" pitchFamily="34" charset="0"/>
                <a:cs typeface="Open Sans" panose="020B0606030504020204" pitchFamily="34" charset="0"/>
              </a:rPr>
              <a:t>In Production</a:t>
            </a:r>
          </a:p>
        </p:txBody>
      </p:sp>
      <p:sp>
        <p:nvSpPr>
          <p:cNvPr id="40" name="TextBox 39"/>
          <p:cNvSpPr txBox="1"/>
          <p:nvPr/>
        </p:nvSpPr>
        <p:spPr>
          <a:xfrm>
            <a:off x="4205479" y="4519623"/>
            <a:ext cx="3735830" cy="2062103"/>
          </a:xfrm>
          <a:prstGeom prst="rect">
            <a:avLst/>
          </a:prstGeom>
          <a:noFill/>
        </p:spPr>
        <p:txBody>
          <a:bodyPr wrap="none" rtlCol="0">
            <a:spAutoFit/>
          </a:bodyPr>
          <a:lstStyle/>
          <a:p>
            <a:pPr algn="ctr"/>
            <a:r>
              <a:rPr lang="en-ID" sz="1600" b="1" dirty="0">
                <a:latin typeface="Open Sans" panose="020B0606030504020204" pitchFamily="34" charset="0"/>
                <a:ea typeface="Open Sans" panose="020B0606030504020204" pitchFamily="34" charset="0"/>
                <a:cs typeface="Open Sans" panose="020B0606030504020204" pitchFamily="34" charset="0"/>
              </a:rPr>
              <a:t>IUP Production in Central Kalimantan</a:t>
            </a:r>
          </a:p>
          <a:p>
            <a:pPr algn="ctr"/>
            <a:endParaRPr lang="en-ID" sz="1600" b="1" dirty="0">
              <a:latin typeface="Open Sans" panose="020B0606030504020204" pitchFamily="34" charset="0"/>
              <a:ea typeface="Open Sans" panose="020B0606030504020204" pitchFamily="34" charset="0"/>
              <a:cs typeface="Open Sans" panose="020B0606030504020204" pitchFamily="34" charset="0"/>
            </a:endParaRPr>
          </a:p>
          <a:p>
            <a:pPr algn="ctr"/>
            <a:r>
              <a:rPr lang="en-ID" sz="1600" b="1" dirty="0">
                <a:latin typeface="Open Sans" panose="020B0606030504020204" pitchFamily="34" charset="0"/>
                <a:ea typeface="Open Sans" panose="020B0606030504020204" pitchFamily="34" charset="0"/>
                <a:cs typeface="Open Sans" panose="020B0606030504020204" pitchFamily="34" charset="0"/>
              </a:rPr>
              <a:t>Concession Area: 5,000 Ha</a:t>
            </a:r>
          </a:p>
          <a:p>
            <a:pPr algn="ctr"/>
            <a:r>
              <a:rPr lang="en-ID" sz="1600" b="1" dirty="0">
                <a:latin typeface="Open Sans" panose="020B0606030504020204" pitchFamily="34" charset="0"/>
                <a:ea typeface="Open Sans" panose="020B0606030504020204" pitchFamily="34" charset="0"/>
                <a:cs typeface="Open Sans" panose="020B0606030504020204" pitchFamily="34" charset="0"/>
              </a:rPr>
              <a:t>12 million MT of proven coal reserves</a:t>
            </a:r>
          </a:p>
          <a:p>
            <a:pPr algn="ctr"/>
            <a:r>
              <a:rPr lang="en-ID" sz="1600" b="1" dirty="0">
                <a:latin typeface="Open Sans" panose="020B0606030504020204" pitchFamily="34" charset="0"/>
                <a:ea typeface="Open Sans" panose="020B0606030504020204" pitchFamily="34" charset="0"/>
                <a:cs typeface="Open Sans" panose="020B0606030504020204" pitchFamily="34" charset="0"/>
              </a:rPr>
              <a:t>(4650 – 6191 GAR)</a:t>
            </a:r>
          </a:p>
          <a:p>
            <a:pPr algn="ctr"/>
            <a:endParaRPr lang="en-ID" sz="1600" b="1" dirty="0">
              <a:latin typeface="Open Sans" panose="020B0606030504020204" pitchFamily="34" charset="0"/>
              <a:ea typeface="Open Sans" panose="020B0606030504020204" pitchFamily="34" charset="0"/>
              <a:cs typeface="Open Sans" panose="020B0606030504020204" pitchFamily="34" charset="0"/>
            </a:endParaRPr>
          </a:p>
          <a:p>
            <a:pPr algn="ctr"/>
            <a:r>
              <a:rPr lang="en-ID" sz="1600" b="1" dirty="0">
                <a:latin typeface="Open Sans" panose="020B0606030504020204" pitchFamily="34" charset="0"/>
                <a:ea typeface="Open Sans" panose="020B0606030504020204" pitchFamily="34" charset="0"/>
                <a:cs typeface="Open Sans" panose="020B0606030504020204" pitchFamily="34" charset="0"/>
              </a:rPr>
              <a:t>To begin production </a:t>
            </a:r>
          </a:p>
          <a:p>
            <a:pPr algn="ctr"/>
            <a:r>
              <a:rPr lang="en-ID" sz="1600" b="1" dirty="0">
                <a:latin typeface="Open Sans" panose="020B0606030504020204" pitchFamily="34" charset="0"/>
                <a:ea typeface="Open Sans" panose="020B0606030504020204" pitchFamily="34" charset="0"/>
                <a:cs typeface="Open Sans" panose="020B0606030504020204" pitchFamily="34" charset="0"/>
              </a:rPr>
              <a:t>Late 2017</a:t>
            </a:r>
          </a:p>
        </p:txBody>
      </p:sp>
      <p:sp>
        <p:nvSpPr>
          <p:cNvPr id="41" name="TextBox 40"/>
          <p:cNvSpPr txBox="1"/>
          <p:nvPr/>
        </p:nvSpPr>
        <p:spPr>
          <a:xfrm>
            <a:off x="8167688" y="4519623"/>
            <a:ext cx="4024311" cy="1569660"/>
          </a:xfrm>
          <a:prstGeom prst="rect">
            <a:avLst/>
          </a:prstGeom>
          <a:noFill/>
        </p:spPr>
        <p:txBody>
          <a:bodyPr wrap="square" rtlCol="0">
            <a:spAutoFit/>
          </a:bodyPr>
          <a:lstStyle/>
          <a:p>
            <a:pPr algn="ctr"/>
            <a:r>
              <a:rPr lang="en-ID" sz="1600" b="1" dirty="0">
                <a:latin typeface="Open Sans" panose="020B0606030504020204" pitchFamily="34" charset="0"/>
                <a:ea typeface="Open Sans" panose="020B0606030504020204" pitchFamily="34" charset="0"/>
                <a:cs typeface="Open Sans" panose="020B0606030504020204" pitchFamily="34" charset="0"/>
              </a:rPr>
              <a:t>IUP Exploration in East Kalimantan</a:t>
            </a:r>
          </a:p>
          <a:p>
            <a:pPr algn="ctr"/>
            <a:endParaRPr lang="en-ID" sz="1600" b="1" dirty="0">
              <a:latin typeface="Open Sans" panose="020B0606030504020204" pitchFamily="34" charset="0"/>
              <a:ea typeface="Open Sans" panose="020B0606030504020204" pitchFamily="34" charset="0"/>
              <a:cs typeface="Open Sans" panose="020B0606030504020204" pitchFamily="34" charset="0"/>
            </a:endParaRPr>
          </a:p>
          <a:p>
            <a:pPr algn="ctr"/>
            <a:r>
              <a:rPr lang="en-ID" sz="1600" b="1" dirty="0">
                <a:latin typeface="Open Sans" panose="020B0606030504020204" pitchFamily="34" charset="0"/>
                <a:ea typeface="Open Sans" panose="020B0606030504020204" pitchFamily="34" charset="0"/>
                <a:cs typeface="Open Sans" panose="020B0606030504020204" pitchFamily="34" charset="0"/>
              </a:rPr>
              <a:t>Concession Area: 10,000 Ha</a:t>
            </a:r>
          </a:p>
          <a:p>
            <a:pPr algn="ctr"/>
            <a:r>
              <a:rPr lang="en-ID" sz="1600" b="1" dirty="0">
                <a:latin typeface="Open Sans" panose="020B0606030504020204" pitchFamily="34" charset="0"/>
                <a:ea typeface="Open Sans" panose="020B0606030504020204" pitchFamily="34" charset="0"/>
                <a:cs typeface="Open Sans" panose="020B0606030504020204" pitchFamily="34" charset="0"/>
              </a:rPr>
              <a:t>60 million MT of coal resources</a:t>
            </a:r>
          </a:p>
          <a:p>
            <a:pPr algn="ctr"/>
            <a:r>
              <a:rPr lang="en-ID" sz="1600" b="1" dirty="0">
                <a:latin typeface="Open Sans" panose="020B0606030504020204" pitchFamily="34" charset="0"/>
                <a:ea typeface="Open Sans" panose="020B0606030504020204" pitchFamily="34" charset="0"/>
                <a:cs typeface="Open Sans" panose="020B0606030504020204" pitchFamily="34" charset="0"/>
              </a:rPr>
              <a:t>34 million MT of proven coal reserves</a:t>
            </a:r>
          </a:p>
          <a:p>
            <a:pPr algn="ctr"/>
            <a:endParaRPr lang="en-ID" sz="1600" b="1"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xmlns="" val="305970986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9291638" y="6334919"/>
            <a:ext cx="2743200" cy="365125"/>
          </a:xfrm>
        </p:spPr>
        <p:txBody>
          <a:bodyPr/>
          <a:lstStyle/>
          <a:p>
            <a:fld id="{937A3070-8A18-4F2D-9938-5B08BA2367FC}" type="slidenum">
              <a:rPr lang="en-ID" smtClean="0"/>
              <a:pPr/>
              <a:t>5</a:t>
            </a:fld>
            <a:endParaRPr lang="en-ID" dirty="0"/>
          </a:p>
        </p:txBody>
      </p:sp>
      <p:sp>
        <p:nvSpPr>
          <p:cNvPr id="7" name="TextBox 6"/>
          <p:cNvSpPr txBox="1"/>
          <p:nvPr/>
        </p:nvSpPr>
        <p:spPr>
          <a:xfrm>
            <a:off x="174812" y="123827"/>
            <a:ext cx="12017188" cy="584775"/>
          </a:xfrm>
          <a:prstGeom prst="rect">
            <a:avLst/>
          </a:prstGeom>
          <a:noFill/>
        </p:spPr>
        <p:txBody>
          <a:bodyPr wrap="square" rtlCol="0" anchor="ctr">
            <a:spAutoFit/>
          </a:bodyPr>
          <a:lstStyle/>
          <a:p>
            <a:r>
              <a:rPr lang="en-ID" sz="3200" dirty="0">
                <a:latin typeface="Open Sans Semibold" panose="020B0706030804020204" pitchFamily="34" charset="0"/>
                <a:ea typeface="Open Sans Semibold" panose="020B0706030804020204" pitchFamily="34" charset="0"/>
                <a:cs typeface="Open Sans Semibold" panose="020B0706030804020204" pitchFamily="34" charset="0"/>
              </a:rPr>
              <a:t>Mine Concessions</a:t>
            </a:r>
          </a:p>
        </p:txBody>
      </p:sp>
      <p:cxnSp>
        <p:nvCxnSpPr>
          <p:cNvPr id="39" name="Straight Connector 38"/>
          <p:cNvCxnSpPr>
            <a:cxnSpLocks/>
          </p:cNvCxnSpPr>
          <p:nvPr/>
        </p:nvCxnSpPr>
        <p:spPr>
          <a:xfrm>
            <a:off x="174812" y="701525"/>
            <a:ext cx="1186002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Picture 2" descr="C:\Users\GIGABYTE\Desktop\PETALOKASITAMBANG.jpg"/>
          <p:cNvPicPr>
            <a:picLocks noChangeAspect="1" noChangeArrowheads="1"/>
          </p:cNvPicPr>
          <p:nvPr/>
        </p:nvPicPr>
        <p:blipFill>
          <a:blip r:embed="rId2"/>
          <a:srcRect/>
          <a:stretch>
            <a:fillRect/>
          </a:stretch>
        </p:blipFill>
        <p:spPr bwMode="auto">
          <a:xfrm>
            <a:off x="1916206" y="795337"/>
            <a:ext cx="8534400" cy="6019800"/>
          </a:xfrm>
          <a:prstGeom prst="rect">
            <a:avLst/>
          </a:prstGeom>
          <a:noFill/>
        </p:spPr>
      </p:pic>
    </p:spTree>
    <p:extLst>
      <p:ext uri="{BB962C8B-B14F-4D97-AF65-F5344CB8AC3E}">
        <p14:creationId xmlns:p14="http://schemas.microsoft.com/office/powerpoint/2010/main" xmlns="" val="388346619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9291638" y="6334919"/>
            <a:ext cx="2743200" cy="365125"/>
          </a:xfrm>
        </p:spPr>
        <p:txBody>
          <a:bodyPr/>
          <a:lstStyle/>
          <a:p>
            <a:fld id="{937A3070-8A18-4F2D-9938-5B08BA2367FC}" type="slidenum">
              <a:rPr lang="en-ID" smtClean="0"/>
              <a:pPr/>
              <a:t>6</a:t>
            </a:fld>
            <a:endParaRPr lang="en-ID" dirty="0"/>
          </a:p>
        </p:txBody>
      </p:sp>
      <p:sp>
        <p:nvSpPr>
          <p:cNvPr id="7" name="TextBox 6"/>
          <p:cNvSpPr txBox="1"/>
          <p:nvPr/>
        </p:nvSpPr>
        <p:spPr>
          <a:xfrm>
            <a:off x="174812" y="123827"/>
            <a:ext cx="12017188" cy="584775"/>
          </a:xfrm>
          <a:prstGeom prst="rect">
            <a:avLst/>
          </a:prstGeom>
          <a:noFill/>
        </p:spPr>
        <p:txBody>
          <a:bodyPr wrap="square" rtlCol="0" anchor="ctr">
            <a:spAutoFit/>
          </a:bodyPr>
          <a:lstStyle/>
          <a:p>
            <a:r>
              <a:rPr lang="en-ID" sz="3200" dirty="0">
                <a:latin typeface="Open Sans Semibold" panose="020B0706030804020204" pitchFamily="34" charset="0"/>
                <a:ea typeface="Open Sans Semibold" panose="020B0706030804020204" pitchFamily="34" charset="0"/>
                <a:cs typeface="Open Sans Semibold" panose="020B0706030804020204" pitchFamily="34" charset="0"/>
              </a:rPr>
              <a:t>PT. </a:t>
            </a:r>
            <a:r>
              <a:rPr lang="en-ID" sz="3200" dirty="0" err="1">
                <a:latin typeface="Open Sans Semibold" panose="020B0706030804020204" pitchFamily="34" charset="0"/>
                <a:ea typeface="Open Sans Semibold" panose="020B0706030804020204" pitchFamily="34" charset="0"/>
                <a:cs typeface="Open Sans Semibold" panose="020B0706030804020204" pitchFamily="34" charset="0"/>
              </a:rPr>
              <a:t>Insani</a:t>
            </a:r>
            <a:r>
              <a:rPr lang="en-ID" sz="3200" dirty="0">
                <a:latin typeface="Open Sans Semibold" panose="020B0706030804020204" pitchFamily="34" charset="0"/>
                <a:ea typeface="Open Sans Semibold" panose="020B0706030804020204" pitchFamily="34" charset="0"/>
                <a:cs typeface="Open Sans Semibold" panose="020B0706030804020204" pitchFamily="34" charset="0"/>
              </a:rPr>
              <a:t> Bara Perkasa</a:t>
            </a:r>
          </a:p>
        </p:txBody>
      </p:sp>
      <p:cxnSp>
        <p:nvCxnSpPr>
          <p:cNvPr id="39" name="Straight Connector 38"/>
          <p:cNvCxnSpPr>
            <a:cxnSpLocks/>
          </p:cNvCxnSpPr>
          <p:nvPr/>
        </p:nvCxnSpPr>
        <p:spPr>
          <a:xfrm>
            <a:off x="212912" y="1063277"/>
            <a:ext cx="1186002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2" descr="C:\Users\GIGABYTE\Desktop\PETALOKASITAMBANG2.jpg"/>
          <p:cNvPicPr>
            <a:picLocks noChangeAspect="1" noChangeArrowheads="1"/>
          </p:cNvPicPr>
          <p:nvPr/>
        </p:nvPicPr>
        <p:blipFill>
          <a:blip r:embed="rId3"/>
          <a:srcRect/>
          <a:stretch>
            <a:fillRect/>
          </a:stretch>
        </p:blipFill>
        <p:spPr bwMode="auto">
          <a:xfrm>
            <a:off x="1840006" y="1233487"/>
            <a:ext cx="8686800" cy="5562600"/>
          </a:xfrm>
          <a:prstGeom prst="rect">
            <a:avLst/>
          </a:prstGeom>
          <a:noFill/>
        </p:spPr>
      </p:pic>
      <p:sp>
        <p:nvSpPr>
          <p:cNvPr id="9" name="TextBox 8"/>
          <p:cNvSpPr txBox="1"/>
          <p:nvPr/>
        </p:nvSpPr>
        <p:spPr>
          <a:xfrm>
            <a:off x="211231" y="562331"/>
            <a:ext cx="12017188" cy="492443"/>
          </a:xfrm>
          <a:prstGeom prst="rect">
            <a:avLst/>
          </a:prstGeom>
          <a:noFill/>
        </p:spPr>
        <p:txBody>
          <a:bodyPr wrap="square" rtlCol="0" anchor="ctr">
            <a:spAutoFit/>
          </a:bodyPr>
          <a:lstStyle/>
          <a:p>
            <a:r>
              <a:rPr lang="en-ID" sz="2600" dirty="0">
                <a:latin typeface="Open Sans" panose="020B0606030504020204" pitchFamily="34" charset="0"/>
                <a:ea typeface="Open Sans" panose="020B0606030504020204" pitchFamily="34" charset="0"/>
                <a:cs typeface="Open Sans" panose="020B0606030504020204" pitchFamily="34" charset="0"/>
              </a:rPr>
              <a:t>Strategic location close to Kota </a:t>
            </a:r>
            <a:r>
              <a:rPr lang="en-ID" sz="2600" dirty="0" err="1">
                <a:latin typeface="Open Sans" panose="020B0606030504020204" pitchFamily="34" charset="0"/>
                <a:ea typeface="Open Sans" panose="020B0606030504020204" pitchFamily="34" charset="0"/>
                <a:cs typeface="Open Sans" panose="020B0606030504020204" pitchFamily="34" charset="0"/>
              </a:rPr>
              <a:t>Samarinda</a:t>
            </a:r>
            <a:r>
              <a:rPr lang="en-ID" sz="2600" dirty="0">
                <a:latin typeface="Open Sans" panose="020B0606030504020204" pitchFamily="34" charset="0"/>
                <a:ea typeface="Open Sans" panose="020B0606030504020204" pitchFamily="34" charset="0"/>
                <a:cs typeface="Open Sans" panose="020B0606030504020204" pitchFamily="34" charset="0"/>
              </a:rPr>
              <a:t> and 12 km from pit to port</a:t>
            </a:r>
          </a:p>
        </p:txBody>
      </p:sp>
    </p:spTree>
    <p:extLst>
      <p:ext uri="{BB962C8B-B14F-4D97-AF65-F5344CB8AC3E}">
        <p14:creationId xmlns:p14="http://schemas.microsoft.com/office/powerpoint/2010/main" xmlns="" val="93875375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9291638" y="6334919"/>
            <a:ext cx="2743200" cy="365125"/>
          </a:xfrm>
        </p:spPr>
        <p:txBody>
          <a:bodyPr/>
          <a:lstStyle/>
          <a:p>
            <a:fld id="{937A3070-8A18-4F2D-9938-5B08BA2367FC}" type="slidenum">
              <a:rPr lang="en-ID" smtClean="0"/>
              <a:pPr/>
              <a:t>7</a:t>
            </a:fld>
            <a:endParaRPr lang="en-ID" dirty="0"/>
          </a:p>
        </p:txBody>
      </p:sp>
      <p:sp>
        <p:nvSpPr>
          <p:cNvPr id="7" name="TextBox 6"/>
          <p:cNvSpPr txBox="1"/>
          <p:nvPr/>
        </p:nvSpPr>
        <p:spPr>
          <a:xfrm>
            <a:off x="174812" y="123827"/>
            <a:ext cx="12017188" cy="584775"/>
          </a:xfrm>
          <a:prstGeom prst="rect">
            <a:avLst/>
          </a:prstGeom>
          <a:noFill/>
        </p:spPr>
        <p:txBody>
          <a:bodyPr wrap="square" rtlCol="0" anchor="ctr">
            <a:spAutoFit/>
          </a:bodyPr>
          <a:lstStyle/>
          <a:p>
            <a:r>
              <a:rPr lang="en-ID" sz="3200" dirty="0">
                <a:latin typeface="Open Sans Semibold" panose="020B0706030804020204" pitchFamily="34" charset="0"/>
                <a:ea typeface="Open Sans Semibold" panose="020B0706030804020204" pitchFamily="34" charset="0"/>
                <a:cs typeface="Open Sans Semibold" panose="020B0706030804020204" pitchFamily="34" charset="0"/>
              </a:rPr>
              <a:t>PT. </a:t>
            </a:r>
            <a:r>
              <a:rPr lang="en-ID" sz="3200" dirty="0" err="1">
                <a:latin typeface="Open Sans Semibold" panose="020B0706030804020204" pitchFamily="34" charset="0"/>
                <a:ea typeface="Open Sans Semibold" panose="020B0706030804020204" pitchFamily="34" charset="0"/>
                <a:cs typeface="Open Sans Semibold" panose="020B0706030804020204" pitchFamily="34" charset="0"/>
              </a:rPr>
              <a:t>Insani</a:t>
            </a:r>
            <a:r>
              <a:rPr lang="en-ID" sz="3200" dirty="0">
                <a:latin typeface="Open Sans Semibold" panose="020B0706030804020204" pitchFamily="34" charset="0"/>
                <a:ea typeface="Open Sans Semibold" panose="020B0706030804020204" pitchFamily="34" charset="0"/>
                <a:cs typeface="Open Sans Semibold" panose="020B0706030804020204" pitchFamily="34" charset="0"/>
              </a:rPr>
              <a:t> Bara Perkasa – Satellite View</a:t>
            </a:r>
          </a:p>
        </p:txBody>
      </p:sp>
      <p:cxnSp>
        <p:nvCxnSpPr>
          <p:cNvPr id="39" name="Straight Connector 38"/>
          <p:cNvCxnSpPr>
            <a:cxnSpLocks/>
          </p:cNvCxnSpPr>
          <p:nvPr/>
        </p:nvCxnSpPr>
        <p:spPr>
          <a:xfrm>
            <a:off x="212912" y="1063277"/>
            <a:ext cx="1186002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211231" y="562331"/>
            <a:ext cx="12017188" cy="492443"/>
          </a:xfrm>
          <a:prstGeom prst="rect">
            <a:avLst/>
          </a:prstGeom>
          <a:noFill/>
        </p:spPr>
        <p:txBody>
          <a:bodyPr wrap="square" rtlCol="0" anchor="ctr">
            <a:spAutoFit/>
          </a:bodyPr>
          <a:lstStyle/>
          <a:p>
            <a:r>
              <a:rPr lang="en-ID" sz="2600" dirty="0">
                <a:latin typeface="Open Sans" panose="020B0606030504020204" pitchFamily="34" charset="0"/>
                <a:ea typeface="Open Sans" panose="020B0606030504020204" pitchFamily="34" charset="0"/>
                <a:cs typeface="Open Sans" panose="020B0606030504020204" pitchFamily="34" charset="0"/>
              </a:rPr>
              <a:t>Strategic location close to Kota </a:t>
            </a:r>
            <a:r>
              <a:rPr lang="en-ID" sz="2600" dirty="0" err="1">
                <a:latin typeface="Open Sans" panose="020B0606030504020204" pitchFamily="34" charset="0"/>
                <a:ea typeface="Open Sans" panose="020B0606030504020204" pitchFamily="34" charset="0"/>
                <a:cs typeface="Open Sans" panose="020B0606030504020204" pitchFamily="34" charset="0"/>
              </a:rPr>
              <a:t>Samarinda</a:t>
            </a:r>
            <a:r>
              <a:rPr lang="en-ID" sz="2600" dirty="0">
                <a:latin typeface="Open Sans" panose="020B0606030504020204" pitchFamily="34" charset="0"/>
                <a:ea typeface="Open Sans" panose="020B0606030504020204" pitchFamily="34" charset="0"/>
                <a:cs typeface="Open Sans" panose="020B0606030504020204" pitchFamily="34" charset="0"/>
              </a:rPr>
              <a:t> and 12 km from pit to port</a:t>
            </a:r>
          </a:p>
        </p:txBody>
      </p:sp>
      <p:pic>
        <p:nvPicPr>
          <p:cNvPr id="3" name="Picture 2"/>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2280709" y="1241332"/>
            <a:ext cx="7805393" cy="5378612"/>
          </a:xfrm>
          <a:prstGeom prst="rect">
            <a:avLst/>
          </a:prstGeom>
        </p:spPr>
      </p:pic>
    </p:spTree>
    <p:extLst>
      <p:ext uri="{BB962C8B-B14F-4D97-AF65-F5344CB8AC3E}">
        <p14:creationId xmlns:p14="http://schemas.microsoft.com/office/powerpoint/2010/main" xmlns="" val="236372702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9291638" y="6334919"/>
            <a:ext cx="2743200" cy="365125"/>
          </a:xfrm>
        </p:spPr>
        <p:txBody>
          <a:bodyPr/>
          <a:lstStyle/>
          <a:p>
            <a:fld id="{937A3070-8A18-4F2D-9938-5B08BA2367FC}" type="slidenum">
              <a:rPr lang="en-ID" smtClean="0"/>
              <a:pPr/>
              <a:t>8</a:t>
            </a:fld>
            <a:endParaRPr lang="en-ID" dirty="0"/>
          </a:p>
        </p:txBody>
      </p:sp>
      <p:sp>
        <p:nvSpPr>
          <p:cNvPr id="7" name="TextBox 6"/>
          <p:cNvSpPr txBox="1"/>
          <p:nvPr/>
        </p:nvSpPr>
        <p:spPr>
          <a:xfrm>
            <a:off x="174812" y="123827"/>
            <a:ext cx="12017188" cy="584775"/>
          </a:xfrm>
          <a:prstGeom prst="rect">
            <a:avLst/>
          </a:prstGeom>
          <a:noFill/>
        </p:spPr>
        <p:txBody>
          <a:bodyPr wrap="square" rtlCol="0" anchor="ctr">
            <a:spAutoFit/>
          </a:bodyPr>
          <a:lstStyle/>
          <a:p>
            <a:r>
              <a:rPr lang="en-ID" sz="3200" dirty="0">
                <a:latin typeface="Open Sans Semibold" panose="020B0706030804020204" pitchFamily="34" charset="0"/>
                <a:ea typeface="Open Sans Semibold" panose="020B0706030804020204" pitchFamily="34" charset="0"/>
                <a:cs typeface="Open Sans Semibold" panose="020B0706030804020204" pitchFamily="34" charset="0"/>
              </a:rPr>
              <a:t>PT. </a:t>
            </a:r>
            <a:r>
              <a:rPr lang="en-ID" sz="3200" dirty="0" err="1">
                <a:latin typeface="Open Sans Semibold" panose="020B0706030804020204" pitchFamily="34" charset="0"/>
                <a:ea typeface="Open Sans Semibold" panose="020B0706030804020204" pitchFamily="34" charset="0"/>
                <a:cs typeface="Open Sans Semibold" panose="020B0706030804020204" pitchFamily="34" charset="0"/>
              </a:rPr>
              <a:t>Insani</a:t>
            </a:r>
            <a:r>
              <a:rPr lang="en-ID" sz="3200" dirty="0">
                <a:latin typeface="Open Sans Semibold" panose="020B0706030804020204" pitchFamily="34" charset="0"/>
                <a:ea typeface="Open Sans Semibold" panose="020B0706030804020204" pitchFamily="34" charset="0"/>
                <a:cs typeface="Open Sans Semibold" panose="020B0706030804020204" pitchFamily="34" charset="0"/>
              </a:rPr>
              <a:t> Bara Perkasa – Southern Block Pits</a:t>
            </a:r>
          </a:p>
        </p:txBody>
      </p:sp>
      <p:cxnSp>
        <p:nvCxnSpPr>
          <p:cNvPr id="39" name="Straight Connector 38"/>
          <p:cNvCxnSpPr>
            <a:cxnSpLocks/>
          </p:cNvCxnSpPr>
          <p:nvPr/>
        </p:nvCxnSpPr>
        <p:spPr>
          <a:xfrm>
            <a:off x="212912" y="1063277"/>
            <a:ext cx="1186002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211231" y="562331"/>
            <a:ext cx="12017188" cy="492443"/>
          </a:xfrm>
          <a:prstGeom prst="rect">
            <a:avLst/>
          </a:prstGeom>
          <a:noFill/>
        </p:spPr>
        <p:txBody>
          <a:bodyPr wrap="square" rtlCol="0" anchor="ctr">
            <a:spAutoFit/>
          </a:bodyPr>
          <a:lstStyle/>
          <a:p>
            <a:r>
              <a:rPr lang="en-ID" sz="2600" dirty="0">
                <a:latin typeface="Open Sans" panose="020B0606030504020204" pitchFamily="34" charset="0"/>
                <a:ea typeface="Open Sans" panose="020B0606030504020204" pitchFamily="34" charset="0"/>
                <a:cs typeface="Open Sans" panose="020B0606030504020204" pitchFamily="34" charset="0"/>
              </a:rPr>
              <a:t>Strategic location close to Kota </a:t>
            </a:r>
            <a:r>
              <a:rPr lang="en-ID" sz="2600" dirty="0" err="1">
                <a:latin typeface="Open Sans" panose="020B0606030504020204" pitchFamily="34" charset="0"/>
                <a:ea typeface="Open Sans" panose="020B0606030504020204" pitchFamily="34" charset="0"/>
                <a:cs typeface="Open Sans" panose="020B0606030504020204" pitchFamily="34" charset="0"/>
              </a:rPr>
              <a:t>Samarinda</a:t>
            </a:r>
            <a:r>
              <a:rPr lang="en-ID" sz="2600" dirty="0">
                <a:latin typeface="Open Sans" panose="020B0606030504020204" pitchFamily="34" charset="0"/>
                <a:ea typeface="Open Sans" panose="020B0606030504020204" pitchFamily="34" charset="0"/>
                <a:cs typeface="Open Sans" panose="020B0606030504020204" pitchFamily="34" charset="0"/>
              </a:rPr>
              <a:t> and 12 km from pit to port</a:t>
            </a:r>
          </a:p>
        </p:txBody>
      </p:sp>
      <p:pic>
        <p:nvPicPr>
          <p:cNvPr id="3" name="Picture 2"/>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937016" y="1349577"/>
            <a:ext cx="10492780" cy="5127539"/>
          </a:xfrm>
          <a:prstGeom prst="rect">
            <a:avLst/>
          </a:prstGeom>
        </p:spPr>
      </p:pic>
    </p:spTree>
    <p:extLst>
      <p:ext uri="{BB962C8B-B14F-4D97-AF65-F5344CB8AC3E}">
        <p14:creationId xmlns:p14="http://schemas.microsoft.com/office/powerpoint/2010/main" xmlns="" val="374122433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9291638" y="6334919"/>
            <a:ext cx="2743200" cy="365125"/>
          </a:xfrm>
        </p:spPr>
        <p:txBody>
          <a:bodyPr/>
          <a:lstStyle/>
          <a:p>
            <a:fld id="{937A3070-8A18-4F2D-9938-5B08BA2367FC}" type="slidenum">
              <a:rPr lang="en-ID" smtClean="0"/>
              <a:pPr/>
              <a:t>9</a:t>
            </a:fld>
            <a:endParaRPr lang="en-ID" dirty="0"/>
          </a:p>
        </p:txBody>
      </p:sp>
      <p:sp>
        <p:nvSpPr>
          <p:cNvPr id="7" name="TextBox 6"/>
          <p:cNvSpPr txBox="1"/>
          <p:nvPr/>
        </p:nvSpPr>
        <p:spPr>
          <a:xfrm>
            <a:off x="174812" y="123827"/>
            <a:ext cx="12017188" cy="584775"/>
          </a:xfrm>
          <a:prstGeom prst="rect">
            <a:avLst/>
          </a:prstGeom>
          <a:noFill/>
        </p:spPr>
        <p:txBody>
          <a:bodyPr wrap="square" rtlCol="0" anchor="ctr">
            <a:spAutoFit/>
          </a:bodyPr>
          <a:lstStyle/>
          <a:p>
            <a:r>
              <a:rPr lang="en-ID" sz="3200" dirty="0">
                <a:latin typeface="Open Sans Semibold" panose="020B0706030804020204" pitchFamily="34" charset="0"/>
                <a:ea typeface="Open Sans Semibold" panose="020B0706030804020204" pitchFamily="34" charset="0"/>
                <a:cs typeface="Open Sans Semibold" panose="020B0706030804020204" pitchFamily="34" charset="0"/>
              </a:rPr>
              <a:t>PT. </a:t>
            </a:r>
            <a:r>
              <a:rPr lang="en-ID" sz="3200" dirty="0" err="1">
                <a:latin typeface="Open Sans Semibold" panose="020B0706030804020204" pitchFamily="34" charset="0"/>
                <a:ea typeface="Open Sans Semibold" panose="020B0706030804020204" pitchFamily="34" charset="0"/>
                <a:cs typeface="Open Sans Semibold" panose="020B0706030804020204" pitchFamily="34" charset="0"/>
              </a:rPr>
              <a:t>Insani</a:t>
            </a:r>
            <a:r>
              <a:rPr lang="en-ID" sz="3200" dirty="0">
                <a:latin typeface="Open Sans Semibold" panose="020B0706030804020204" pitchFamily="34" charset="0"/>
                <a:ea typeface="Open Sans Semibold" panose="020B0706030804020204" pitchFamily="34" charset="0"/>
                <a:cs typeface="Open Sans Semibold" panose="020B0706030804020204" pitchFamily="34" charset="0"/>
              </a:rPr>
              <a:t> Bara Perkasa – In a Nutshell</a:t>
            </a:r>
          </a:p>
        </p:txBody>
      </p:sp>
      <p:sp>
        <p:nvSpPr>
          <p:cNvPr id="5" name="Content Placeholder 4"/>
          <p:cNvSpPr>
            <a:spLocks noGrp="1"/>
          </p:cNvSpPr>
          <p:nvPr>
            <p:ph idx="1"/>
          </p:nvPr>
        </p:nvSpPr>
        <p:spPr>
          <a:xfrm>
            <a:off x="457201" y="1004046"/>
            <a:ext cx="10925174" cy="5695997"/>
          </a:xfrm>
        </p:spPr>
        <p:txBody>
          <a:bodyPr>
            <a:normAutofit/>
          </a:bodyPr>
          <a:lstStyle/>
          <a:p>
            <a:pPr>
              <a:lnSpc>
                <a:spcPct val="120000"/>
              </a:lnSpc>
            </a:pPr>
            <a:r>
              <a:rPr lang="en-ID" sz="2400" b="1" dirty="0">
                <a:latin typeface="Open Sans Semibold" panose="020B0706030804020204" pitchFamily="34" charset="0"/>
                <a:ea typeface="Open Sans Semibold" panose="020B0706030804020204" pitchFamily="34" charset="0"/>
                <a:cs typeface="Open Sans Semibold" panose="020B0706030804020204" pitchFamily="34" charset="0"/>
              </a:rPr>
              <a:t>One of the Largest </a:t>
            </a:r>
            <a:r>
              <a:rPr lang="en-ID" sz="2400" b="1" dirty="0" err="1">
                <a:latin typeface="Open Sans Semibold" panose="020B0706030804020204" pitchFamily="34" charset="0"/>
                <a:ea typeface="Open Sans Semibold" panose="020B0706030804020204" pitchFamily="34" charset="0"/>
                <a:cs typeface="Open Sans Semibold" panose="020B0706030804020204" pitchFamily="34" charset="0"/>
              </a:rPr>
              <a:t>CCoW</a:t>
            </a:r>
            <a:r>
              <a:rPr lang="en-ID" sz="2400" b="1" dirty="0">
                <a:latin typeface="Open Sans Semibold" panose="020B0706030804020204" pitchFamily="34" charset="0"/>
                <a:ea typeface="Open Sans Semibold" panose="020B0706030804020204" pitchFamily="34" charset="0"/>
                <a:cs typeface="Open Sans Semibold" panose="020B0706030804020204" pitchFamily="34" charset="0"/>
              </a:rPr>
              <a:t> Concession in Indonesia with concession area of 24,477 Ha. Largely untapped with current mining area of 2,000 Ha. </a:t>
            </a:r>
          </a:p>
          <a:p>
            <a:pPr>
              <a:lnSpc>
                <a:spcPct val="120000"/>
              </a:lnSpc>
            </a:pPr>
            <a:r>
              <a:rPr lang="en-ID" sz="2400" b="1" dirty="0">
                <a:latin typeface="Open Sans Semibold" panose="020B0706030804020204" pitchFamily="34" charset="0"/>
                <a:ea typeface="Open Sans Semibold" panose="020B0706030804020204" pitchFamily="34" charset="0"/>
                <a:cs typeface="Open Sans Semibold" panose="020B0706030804020204" pitchFamily="34" charset="0"/>
              </a:rPr>
              <a:t>Concession Life until 2036 with option to renew for 10 years, twice. </a:t>
            </a:r>
          </a:p>
          <a:p>
            <a:pPr>
              <a:lnSpc>
                <a:spcPct val="120000"/>
              </a:lnSpc>
            </a:pPr>
            <a:r>
              <a:rPr lang="en-ID" sz="2400" b="1" dirty="0">
                <a:latin typeface="Open Sans Semibold" panose="020B0706030804020204" pitchFamily="34" charset="0"/>
                <a:ea typeface="Open Sans Semibold" panose="020B0706030804020204" pitchFamily="34" charset="0"/>
                <a:cs typeface="Open Sans Semibold" panose="020B0706030804020204" pitchFamily="34" charset="0"/>
              </a:rPr>
              <a:t>All pits in production are favourably positioned a current average of 12 km from the nearest port. </a:t>
            </a:r>
          </a:p>
          <a:p>
            <a:pPr>
              <a:lnSpc>
                <a:spcPct val="120000"/>
              </a:lnSpc>
            </a:pPr>
            <a:r>
              <a:rPr lang="en-ID" sz="2400" b="1" dirty="0">
                <a:latin typeface="Open Sans Semibold" panose="020B0706030804020204" pitchFamily="34" charset="0"/>
                <a:ea typeface="Open Sans Semibold" panose="020B0706030804020204" pitchFamily="34" charset="0"/>
                <a:cs typeface="Open Sans Semibold" panose="020B0706030804020204" pitchFamily="34" charset="0"/>
              </a:rPr>
              <a:t>Average stripping ratio of 6 with plans to increase by 1 or 2 SRs.</a:t>
            </a:r>
          </a:p>
          <a:p>
            <a:pPr>
              <a:lnSpc>
                <a:spcPct val="120000"/>
              </a:lnSpc>
            </a:pPr>
            <a:r>
              <a:rPr lang="en-ID" sz="2400" b="1" dirty="0">
                <a:latin typeface="Open Sans Semibold" panose="020B0706030804020204" pitchFamily="34" charset="0"/>
                <a:ea typeface="Open Sans Semibold" panose="020B0706030804020204" pitchFamily="34" charset="0"/>
                <a:cs typeface="Open Sans Semibold" panose="020B0706030804020204" pitchFamily="34" charset="0"/>
              </a:rPr>
              <a:t>Calorific values between GAR 3800 to GAR 5800.</a:t>
            </a:r>
          </a:p>
          <a:p>
            <a:pPr>
              <a:lnSpc>
                <a:spcPct val="120000"/>
              </a:lnSpc>
            </a:pPr>
            <a:r>
              <a:rPr lang="en-ID" sz="2400" b="1" dirty="0">
                <a:latin typeface="Open Sans Semibold" panose="020B0706030804020204" pitchFamily="34" charset="0"/>
                <a:ea typeface="Open Sans Semibold" panose="020B0706030804020204" pitchFamily="34" charset="0"/>
                <a:cs typeface="Open Sans Semibold" panose="020B0706030804020204" pitchFamily="34" charset="0"/>
              </a:rPr>
              <a:t>Newly appointed contractor, PT. Kalimantan Prima </a:t>
            </a:r>
            <a:r>
              <a:rPr lang="en-ID" sz="2400" b="1" dirty="0" err="1">
                <a:latin typeface="Open Sans Semibold" panose="020B0706030804020204" pitchFamily="34" charset="0"/>
                <a:ea typeface="Open Sans Semibold" panose="020B0706030804020204" pitchFamily="34" charset="0"/>
                <a:cs typeface="Open Sans Semibold" panose="020B0706030804020204" pitchFamily="34" charset="0"/>
              </a:rPr>
              <a:t>Persada</a:t>
            </a:r>
            <a:r>
              <a:rPr lang="en-ID" sz="2400" b="1" dirty="0">
                <a:latin typeface="Open Sans Semibold" panose="020B0706030804020204" pitchFamily="34" charset="0"/>
                <a:ea typeface="Open Sans Semibold" panose="020B0706030804020204" pitchFamily="34" charset="0"/>
                <a:cs typeface="Open Sans Semibold" panose="020B0706030804020204" pitchFamily="34" charset="0"/>
              </a:rPr>
              <a:t>, is a subsidiary of United Tractors with good reputation and track record.</a:t>
            </a:r>
          </a:p>
          <a:p>
            <a:endParaRPr lang="en-ID" sz="2400"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cxnSp>
        <p:nvCxnSpPr>
          <p:cNvPr id="13" name="Straight Connector 12"/>
          <p:cNvCxnSpPr>
            <a:cxnSpLocks/>
          </p:cNvCxnSpPr>
          <p:nvPr/>
        </p:nvCxnSpPr>
        <p:spPr>
          <a:xfrm>
            <a:off x="174812" y="775277"/>
            <a:ext cx="1176953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133630132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2354</TotalTime>
  <Words>983</Words>
  <Application>Microsoft Office PowerPoint</Application>
  <PresentationFormat>Custom</PresentationFormat>
  <Paragraphs>342</Paragraphs>
  <Slides>22</Slides>
  <Notes>13</Notes>
  <HiddenSlides>1</HiddenSlides>
  <MMClips>0</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Jonathan Adijanto</dc:creator>
  <cp:lastModifiedBy>agoess</cp:lastModifiedBy>
  <cp:revision>58</cp:revision>
  <dcterms:created xsi:type="dcterms:W3CDTF">2017-03-13T04:00:25Z</dcterms:created>
  <dcterms:modified xsi:type="dcterms:W3CDTF">2017-04-03T04:58:43Z</dcterms:modified>
</cp:coreProperties>
</file>